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4" r:id="rId3"/>
    <p:sldId id="263" r:id="rId4"/>
    <p:sldId id="265" r:id="rId5"/>
    <p:sldId id="266" r:id="rId6"/>
    <p:sldId id="267" r:id="rId7"/>
    <p:sldId id="268" r:id="rId8"/>
    <p:sldId id="269" r:id="rId9"/>
    <p:sldId id="270" r:id="rId10"/>
    <p:sldId id="286" r:id="rId11"/>
    <p:sldId id="287" r:id="rId12"/>
    <p:sldId id="292" r:id="rId13"/>
    <p:sldId id="304" r:id="rId14"/>
    <p:sldId id="306" r:id="rId15"/>
    <p:sldId id="307" r:id="rId16"/>
    <p:sldId id="308" r:id="rId17"/>
    <p:sldId id="291" r:id="rId18"/>
    <p:sldId id="281" r:id="rId19"/>
    <p:sldId id="283" r:id="rId20"/>
    <p:sldId id="284" r:id="rId21"/>
    <p:sldId id="296" r:id="rId22"/>
    <p:sldId id="275" r:id="rId23"/>
    <p:sldId id="276" r:id="rId24"/>
    <p:sldId id="295" r:id="rId25"/>
    <p:sldId id="271" r:id="rId26"/>
    <p:sldId id="297" r:id="rId27"/>
    <p:sldId id="298" r:id="rId28"/>
    <p:sldId id="299" r:id="rId29"/>
    <p:sldId id="278" r:id="rId30"/>
    <p:sldId id="279" r:id="rId31"/>
    <p:sldId id="273" r:id="rId32"/>
    <p:sldId id="274" r:id="rId33"/>
    <p:sldId id="294" r:id="rId34"/>
    <p:sldId id="289" r:id="rId35"/>
    <p:sldId id="257" r:id="rId36"/>
    <p:sldId id="258" r:id="rId37"/>
    <p:sldId id="259" r:id="rId38"/>
    <p:sldId id="260" r:id="rId39"/>
    <p:sldId id="300" r:id="rId40"/>
    <p:sldId id="301" r:id="rId41"/>
    <p:sldId id="302" r:id="rId42"/>
    <p:sldId id="290" r:id="rId43"/>
  </p:sldIdLst>
  <p:sldSz cx="12241213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44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43"/>
  </p:normalViewPr>
  <p:slideViewPr>
    <p:cSldViewPr>
      <p:cViewPr varScale="1">
        <p:scale>
          <a:sx n="63" d="100"/>
          <a:sy n="63" d="100"/>
        </p:scale>
        <p:origin x="584" y="64"/>
      </p:cViewPr>
      <p:guideLst>
        <p:guide orient="horz" pos="2160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8091" y="2130426"/>
            <a:ext cx="10405031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36182" y="3886200"/>
            <a:ext cx="856884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2FB-E8DE-4A6F-AE24-38FB07B80188}" type="datetimeFigureOut">
              <a:rPr lang="pt-BR" smtClean="0"/>
              <a:t>17/03/2019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DE88-90CF-4A6A-90A2-AA66DFEEFD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013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2FB-E8DE-4A6F-AE24-38FB07B80188}" type="datetimeFigureOut">
              <a:rPr lang="pt-BR" smtClean="0"/>
              <a:t>17/03/2019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DE88-90CF-4A6A-90A2-AA66DFEEFD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6524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74879" y="274639"/>
            <a:ext cx="2754273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12060" y="274639"/>
            <a:ext cx="8058799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2FB-E8DE-4A6F-AE24-38FB07B80188}" type="datetimeFigureOut">
              <a:rPr lang="pt-BR" smtClean="0"/>
              <a:t>17/03/2019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DE88-90CF-4A6A-90A2-AA66DFEEFD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549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2FB-E8DE-4A6F-AE24-38FB07B80188}" type="datetimeFigureOut">
              <a:rPr lang="pt-BR" smtClean="0"/>
              <a:t>17/03/2019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DE88-90CF-4A6A-90A2-AA66DFEEFD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9297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6972" y="4406901"/>
            <a:ext cx="1040503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6972" y="2906713"/>
            <a:ext cx="1040503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2FB-E8DE-4A6F-AE24-38FB07B80188}" type="datetimeFigureOut">
              <a:rPr lang="pt-BR" smtClean="0"/>
              <a:t>17/03/2019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DE88-90CF-4A6A-90A2-AA66DFEEFD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0632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12061" y="1600201"/>
            <a:ext cx="540653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22616" y="1600201"/>
            <a:ext cx="540653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2FB-E8DE-4A6F-AE24-38FB07B80188}" type="datetimeFigureOut">
              <a:rPr lang="pt-BR" smtClean="0"/>
              <a:t>17/03/2019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DE88-90CF-4A6A-90A2-AA66DFEEFD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693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12060" y="1535113"/>
            <a:ext cx="54086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2060" y="2174875"/>
            <a:ext cx="54086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218367" y="1535113"/>
            <a:ext cx="541078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218367" y="2174875"/>
            <a:ext cx="541078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2FB-E8DE-4A6F-AE24-38FB07B80188}" type="datetimeFigureOut">
              <a:rPr lang="pt-BR" smtClean="0"/>
              <a:t>17/03/2019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DE88-90CF-4A6A-90A2-AA66DFEEFD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5247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2FB-E8DE-4A6F-AE24-38FB07B80188}" type="datetimeFigureOut">
              <a:rPr lang="pt-BR" smtClean="0"/>
              <a:t>17/03/2019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DE88-90CF-4A6A-90A2-AA66DFEEFD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8873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2FB-E8DE-4A6F-AE24-38FB07B80188}" type="datetimeFigureOut">
              <a:rPr lang="pt-BR" smtClean="0"/>
              <a:t>17/03/2019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DE88-90CF-4A6A-90A2-AA66DFEEFD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2904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061" y="273050"/>
            <a:ext cx="40272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85974" y="273051"/>
            <a:ext cx="684317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12061" y="1435101"/>
            <a:ext cx="40272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2FB-E8DE-4A6F-AE24-38FB07B80188}" type="datetimeFigureOut">
              <a:rPr lang="pt-BR" smtClean="0"/>
              <a:t>17/03/2019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DE88-90CF-4A6A-90A2-AA66DFEEFD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0071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9363" y="4800600"/>
            <a:ext cx="734472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99363" y="612775"/>
            <a:ext cx="734472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99363" y="5367338"/>
            <a:ext cx="734472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2FB-E8DE-4A6F-AE24-38FB07B80188}" type="datetimeFigureOut">
              <a:rPr lang="pt-BR" smtClean="0"/>
              <a:t>17/03/2019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DE88-90CF-4A6A-90A2-AA66DFEEFD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9874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12061" y="274638"/>
            <a:ext cx="110170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12061" y="1600201"/>
            <a:ext cx="1101709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12061" y="6356351"/>
            <a:ext cx="2856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E32FB-E8DE-4A6F-AE24-38FB07B80188}" type="datetimeFigureOut">
              <a:rPr lang="pt-BR" smtClean="0"/>
              <a:t>17/03/2019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82415" y="6356351"/>
            <a:ext cx="387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72869" y="6356351"/>
            <a:ext cx="2856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2DE88-90CF-4A6A-90A2-AA66DFEEFD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19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endyson e Cintia\Downloads\DIA D(1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" y="0"/>
            <a:ext cx="12239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131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elevados.com.br/imagem_fck/biblia_5%281%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0321"/>
            <a:ext cx="11413702" cy="511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600326" y="5661248"/>
            <a:ext cx="72758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b="1" spc="50" dirty="0">
                <a:ln w="11430"/>
                <a:latin typeface="Eras Bold ITC" pitchFamily="34" charset="0"/>
              </a:rPr>
              <a:t> </a:t>
            </a:r>
            <a:r>
              <a:rPr lang="pt-BR" sz="3200" b="1" spc="50" dirty="0" err="1">
                <a:ln w="11430"/>
                <a:latin typeface="Eras Bold ITC" pitchFamily="34" charset="0"/>
              </a:rPr>
              <a:t>I</a:t>
            </a:r>
            <a:r>
              <a:rPr lang="pt-BR" sz="3200" b="1" spc="50" dirty="0">
                <a:ln w="11430"/>
                <a:latin typeface="Eras Bold ITC" pitchFamily="34" charset="0"/>
              </a:rPr>
              <a:t> Coríntios 12:12 e 14-18.</a:t>
            </a:r>
            <a:endParaRPr lang="pt-BR" sz="3200" b="1" cap="none" spc="50" dirty="0">
              <a:ln w="11430"/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903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256510" y="1052736"/>
            <a:ext cx="691269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800" dirty="0">
                <a:latin typeface="Arial" pitchFamily="34" charset="0"/>
                <a:cs typeface="Arial" pitchFamily="34" charset="0"/>
              </a:rPr>
              <a:t>Existem muitas analogias para representar a igreja. Por vezes, a Bíblia apresenta a igreja como uma noiva (2Co 11:2), rebanho (</a:t>
            </a:r>
            <a:r>
              <a:rPr lang="pt-BR" sz="3800" dirty="0" err="1">
                <a:latin typeface="Arial" pitchFamily="34" charset="0"/>
                <a:cs typeface="Arial" pitchFamily="34" charset="0"/>
              </a:rPr>
              <a:t>Lc</a:t>
            </a:r>
            <a:r>
              <a:rPr lang="pt-BR" sz="3800" dirty="0">
                <a:latin typeface="Arial" pitchFamily="34" charset="0"/>
                <a:cs typeface="Arial" pitchFamily="34" charset="0"/>
              </a:rPr>
              <a:t> 12:32), lavoura e edifício (1Co 3:9). Contudo, nesse texto Paulo fala da igreja como um </a:t>
            </a:r>
            <a:r>
              <a:rPr lang="pt-BR" sz="3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corpo vivo</a:t>
            </a:r>
            <a:r>
              <a:rPr lang="pt-BR" sz="3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3" t="73785" r="61574"/>
          <a:stretch/>
        </p:blipFill>
        <p:spPr>
          <a:xfrm>
            <a:off x="0" y="809533"/>
            <a:ext cx="5123543" cy="549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97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752454" y="1052736"/>
            <a:ext cx="7200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/>
              <a:t>Ele usa uma das ilustrações mais completas para falar que a igreja deve ser </a:t>
            </a:r>
            <a:r>
              <a:rPr lang="pt-BR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</a:t>
            </a:r>
            <a:r>
              <a:rPr lang="pt-BR" sz="4800" b="1" dirty="0"/>
              <a:t>, </a:t>
            </a:r>
            <a:r>
              <a:rPr lang="pt-BR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interligada e sistêmica</a:t>
            </a:r>
            <a:r>
              <a:rPr lang="pt-BR" sz="4800" b="1" dirty="0"/>
              <a:t>, à semelhança de um corpo que funciona em rede.</a:t>
            </a:r>
          </a:p>
        </p:txBody>
      </p:sp>
      <p:pic>
        <p:nvPicPr>
          <p:cNvPr id="3" name="Picture 2" descr="Resultado de imagem para CORPO HUMANO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491"/>
            <a:ext cx="4536430" cy="545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155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87958" y="1052736"/>
            <a:ext cx="11665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/>
              <a:t>Quando falamos a palavra  rede, o que vem a sua mente?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AA32CFD-01E6-4376-B6E6-371C89A63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22" y="2935241"/>
            <a:ext cx="2868103" cy="286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3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7EB9EFF-D6A3-4D33-B2F2-AC9E80603E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958" y="908721"/>
            <a:ext cx="11665296" cy="5484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941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DA02842-D26B-4C74-838D-B4C7DD7C9EA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950" y="764705"/>
            <a:ext cx="11737304" cy="5677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524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5E2D29B-E17B-4860-9E21-C8D04459A32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942" y="836712"/>
            <a:ext cx="11953328" cy="546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6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4" y="836712"/>
            <a:ext cx="5688632" cy="532859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832574" y="908720"/>
            <a:ext cx="640546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A abordagem de Paulo é completamente atual, pois o mundo real é um mundo de </a:t>
            </a:r>
            <a:r>
              <a:rPr lang="pt-BR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redes interligadas</a:t>
            </a:r>
            <a:r>
              <a:rPr lang="pt-BR" sz="4000" dirty="0"/>
              <a:t>. Essas interligações estão presentes em todas as partes e podem provocar </a:t>
            </a:r>
            <a:r>
              <a:rPr lang="pt-BR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equilíbrio ou desequilíbrio</a:t>
            </a:r>
            <a:r>
              <a:rPr lang="pt-BR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9683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>
            <a:spLocks noGrp="1"/>
          </p:cNvSpPr>
          <p:nvPr/>
        </p:nvSpPr>
        <p:spPr>
          <a:xfrm>
            <a:off x="5256510" y="5661248"/>
            <a:ext cx="7200800" cy="15943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br>
              <a:rPr lang="pt-BR" b="1" baseline="30000" dirty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pt-BR" b="1" baseline="30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Integração é um substantivo feminino com origem no latim </a:t>
            </a:r>
            <a:r>
              <a:rPr lang="pt-BR" b="1" i="1" baseline="30000" dirty="0" err="1">
                <a:solidFill>
                  <a:srgbClr val="E13124"/>
                </a:solidFill>
                <a:latin typeface="+mn-lt"/>
              </a:rPr>
              <a:t>Integrare</a:t>
            </a:r>
            <a:r>
              <a:rPr lang="pt-BR" b="1" baseline="30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, que significa o ato </a:t>
            </a:r>
          </a:p>
          <a:p>
            <a:pPr>
              <a:lnSpc>
                <a:spcPct val="120000"/>
              </a:lnSpc>
            </a:pPr>
            <a:r>
              <a:rPr lang="pt-BR" b="1" baseline="30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ou efeito de integrar ou tornar inteiro.</a:t>
            </a:r>
            <a:br>
              <a:rPr lang="pt-BR" b="1" baseline="30000" dirty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endParaRPr lang="pt-BR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r="8333"/>
          <a:stretch/>
        </p:blipFill>
        <p:spPr bwMode="auto">
          <a:xfrm>
            <a:off x="28411" y="908720"/>
            <a:ext cx="558814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>
            <a:spLocks noGrp="1"/>
          </p:cNvSpPr>
          <p:nvPr/>
        </p:nvSpPr>
        <p:spPr>
          <a:xfrm>
            <a:off x="5112494" y="754547"/>
            <a:ext cx="7200800" cy="15943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br>
              <a:rPr lang="pt-BR" sz="8000" b="1" baseline="30000" dirty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pt-BR" sz="8000" b="1" baseline="30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O que é </a:t>
            </a:r>
            <a:r>
              <a:rPr lang="pt-BR" sz="8000" b="1" baseline="30000" dirty="0">
                <a:solidFill>
                  <a:srgbClr val="FF0000"/>
                </a:solidFill>
                <a:latin typeface="+mn-lt"/>
              </a:rPr>
              <a:t>INTEGRAÇÃO</a:t>
            </a:r>
            <a:r>
              <a:rPr lang="pt-BR" sz="8000" b="1" baseline="30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??</a:t>
            </a:r>
            <a:endParaRPr lang="pt-BR" sz="80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415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24" y="786754"/>
            <a:ext cx="6139230" cy="552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6120605" y="1160437"/>
            <a:ext cx="6112389" cy="2387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700" b="1" baseline="30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A </a:t>
            </a:r>
            <a:r>
              <a:rPr lang="pt-BR" sz="57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integração </a:t>
            </a:r>
            <a:r>
              <a:rPr lang="pt-BR" sz="5700" b="1" baseline="30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também pode e deve ocorrer no contexto profissional, sendo que para um funcionário recentemente contratado, </a:t>
            </a:r>
            <a:r>
              <a:rPr lang="pt-BR" sz="5700" b="1" i="1" baseline="30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integração na empresa </a:t>
            </a:r>
            <a:r>
              <a:rPr lang="pt-BR" sz="5700" b="1" baseline="30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é essencial para que seja bem-sucedido na sua tarefa. </a:t>
            </a:r>
          </a:p>
        </p:txBody>
      </p:sp>
    </p:spTree>
    <p:extLst>
      <p:ext uri="{BB962C8B-B14F-4D97-AF65-F5344CB8AC3E}">
        <p14:creationId xmlns:p14="http://schemas.microsoft.com/office/powerpoint/2010/main" val="1195680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Forma"/>
          <p:cNvGrpSpPr/>
          <p:nvPr/>
        </p:nvGrpSpPr>
        <p:grpSpPr>
          <a:xfrm>
            <a:off x="72083" y="2276872"/>
            <a:ext cx="12097195" cy="1919635"/>
            <a:chOff x="0" y="0"/>
            <a:chExt cx="19351479" cy="2599912"/>
          </a:xfrm>
        </p:grpSpPr>
        <p:sp>
          <p:nvSpPr>
            <p:cNvPr id="4" name="Forma"/>
            <p:cNvSpPr/>
            <p:nvPr/>
          </p:nvSpPr>
          <p:spPr>
            <a:xfrm>
              <a:off x="38174" y="38099"/>
              <a:ext cx="19275133" cy="2523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13" y="0"/>
                  </a:moveTo>
                  <a:lnTo>
                    <a:pt x="21600" y="70"/>
                  </a:lnTo>
                  <a:lnTo>
                    <a:pt x="20435" y="11066"/>
                  </a:lnTo>
                  <a:lnTo>
                    <a:pt x="21539" y="21324"/>
                  </a:lnTo>
                  <a:lnTo>
                    <a:pt x="0" y="21600"/>
                  </a:lnTo>
                  <a:lnTo>
                    <a:pt x="1295" y="10373"/>
                  </a:lnTo>
                  <a:lnTo>
                    <a:pt x="259" y="154"/>
                  </a:lnTo>
                  <a:lnTo>
                    <a:pt x="2413" y="0"/>
                  </a:lnTo>
                  <a:close/>
                </a:path>
              </a:pathLst>
            </a:custGeom>
            <a:solidFill>
              <a:srgbClr val="FA6C2A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chemeClr val="accent4">
                      <a:hueOff val="384618"/>
                      <a:satOff val="3869"/>
                      <a:lumOff val="5802"/>
                    </a:schemeClr>
                  </a:solidFill>
                </a:defRPr>
              </a:pPr>
              <a:endParaRPr/>
            </a:p>
          </p:txBody>
        </p:sp>
        <p:pic>
          <p:nvPicPr>
            <p:cNvPr id="5" name="Forma" descr="Forma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19351480" cy="2599913"/>
            </a:xfrm>
            <a:prstGeom prst="rect">
              <a:avLst/>
            </a:prstGeom>
            <a:effectLst/>
          </p:spPr>
        </p:pic>
      </p:grpSp>
      <p:sp>
        <p:nvSpPr>
          <p:cNvPr id="6" name="QUAL O NOSSO SONHO"/>
          <p:cNvSpPr txBox="1"/>
          <p:nvPr/>
        </p:nvSpPr>
        <p:spPr>
          <a:xfrm>
            <a:off x="359966" y="1196752"/>
            <a:ext cx="11665296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QUAL O NOSSO SONHO</a:t>
            </a:r>
            <a:r>
              <a:rPr lang="pt-B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??</a:t>
            </a:r>
            <a:endParaRPr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  <p:sp>
        <p:nvSpPr>
          <p:cNvPr id="7" name="QUAL O NOSSO SONHO"/>
          <p:cNvSpPr txBox="1"/>
          <p:nvPr/>
        </p:nvSpPr>
        <p:spPr>
          <a:xfrm>
            <a:off x="288107" y="2247255"/>
            <a:ext cx="11665296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pt-B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UM MINISTÉRIO QUE FAZ</a:t>
            </a:r>
          </a:p>
          <a:p>
            <a:pPr algn="ctr"/>
            <a:r>
              <a:rPr lang="pt-B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 DIFERENÇA...</a:t>
            </a:r>
            <a:endParaRPr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  <p:sp>
        <p:nvSpPr>
          <p:cNvPr id="8" name="QUAL O NOSSO SONHO"/>
          <p:cNvSpPr txBox="1"/>
          <p:nvPr/>
        </p:nvSpPr>
        <p:spPr>
          <a:xfrm>
            <a:off x="359966" y="4265994"/>
            <a:ext cx="11665296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pt-BR" sz="4200" dirty="0">
                <a:solidFill>
                  <a:schemeClr val="tx1"/>
                </a:solidFill>
                <a:latin typeface="Eras Bold ITC" pitchFamily="34" charset="0"/>
              </a:rPr>
              <a:t> MINISTÉRIO É ESPIRITUALMENTE MADURO.</a:t>
            </a:r>
            <a:endParaRPr sz="4200" dirty="0">
              <a:solidFill>
                <a:schemeClr val="tx1"/>
              </a:solidFill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66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5055046" y="2046484"/>
            <a:ext cx="7114232" cy="18865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t-BR" sz="6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Quanto maior for a integração </a:t>
            </a:r>
            <a:r>
              <a:rPr lang="pt-BR" sz="6000" b="1" baseline="30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dentro de uma sociedade, </a:t>
            </a:r>
            <a:r>
              <a:rPr lang="pt-BR" sz="6000" b="1" i="1" baseline="30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maior será o nível de concordância entre os seus membros e maior será a estabilidade social na comunidade</a:t>
            </a:r>
            <a:r>
              <a:rPr lang="pt-BR" sz="6000" b="1" baseline="30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. 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82"/>
          <a:stretch/>
        </p:blipFill>
        <p:spPr>
          <a:xfrm>
            <a:off x="0" y="836712"/>
            <a:ext cx="12241212" cy="108012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6" r="61127" b="56225"/>
          <a:stretch/>
        </p:blipFill>
        <p:spPr>
          <a:xfrm>
            <a:off x="-216098" y="836712"/>
            <a:ext cx="8943479" cy="1071736"/>
          </a:xfrm>
          <a:prstGeom prst="rect">
            <a:avLst/>
          </a:prstGeom>
        </p:spPr>
      </p:pic>
      <p:sp>
        <p:nvSpPr>
          <p:cNvPr id="13" name="QUAL O NOSSO SONHO"/>
          <p:cNvSpPr txBox="1"/>
          <p:nvPr/>
        </p:nvSpPr>
        <p:spPr>
          <a:xfrm>
            <a:off x="287957" y="798577"/>
            <a:ext cx="1166529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pt-B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 GRANDE VERDADE </a:t>
            </a:r>
            <a:endParaRPr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7" y="2194862"/>
            <a:ext cx="3960441" cy="3970442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4608438" y="2092019"/>
            <a:ext cx="45719" cy="4001277"/>
          </a:xfrm>
          <a:prstGeom prst="rect">
            <a:avLst/>
          </a:prstGeom>
          <a:solidFill>
            <a:srgbClr val="09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764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balho em Equipe - Minions - Grupo Nação MMN - 10Youtube.co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43613" y="3386138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5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m para everon donat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0" b="100000" l="0" r="97750"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" y="692696"/>
            <a:ext cx="4522304" cy="559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ço Reservado para Texto 2"/>
          <p:cNvSpPr txBox="1">
            <a:spLocks/>
          </p:cNvSpPr>
          <p:nvPr/>
        </p:nvSpPr>
        <p:spPr>
          <a:xfrm>
            <a:off x="3600326" y="992732"/>
            <a:ext cx="8496944" cy="27243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000" dirty="0">
                <a:latin typeface="Nirmala UI" pitchFamily="34" charset="0"/>
                <a:cs typeface="Nirmala UI" pitchFamily="34" charset="0"/>
              </a:rPr>
              <a:t>“A integração é uma excelente proposta para alcançar o aspecto congregacional e comunitário do discipulado e ainda motivar os membros da igreja a se envolverem com o nível pessoal na tarefa de fazer discípulos para o reino de Deus.” </a:t>
            </a:r>
          </a:p>
        </p:txBody>
      </p:sp>
      <p:sp>
        <p:nvSpPr>
          <p:cNvPr id="2" name="Retângulo 1"/>
          <p:cNvSpPr/>
          <p:nvPr/>
        </p:nvSpPr>
        <p:spPr>
          <a:xfrm>
            <a:off x="4464422" y="5909210"/>
            <a:ext cx="2478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i="1" dirty="0">
                <a:solidFill>
                  <a:srgbClr val="FF0000"/>
                </a:solidFill>
                <a:latin typeface="Nirmala UI" pitchFamily="34" charset="0"/>
                <a:cs typeface="Nirmala UI" pitchFamily="34" charset="0"/>
              </a:rPr>
              <a:t> Pr. </a:t>
            </a:r>
            <a:r>
              <a:rPr lang="pt-BR" sz="2000" b="1" i="1" dirty="0" err="1">
                <a:solidFill>
                  <a:srgbClr val="FF0000"/>
                </a:solidFill>
                <a:latin typeface="Nirmala UI" pitchFamily="34" charset="0"/>
                <a:cs typeface="Nirmala UI" pitchFamily="34" charset="0"/>
              </a:rPr>
              <a:t>Everon</a:t>
            </a:r>
            <a:r>
              <a:rPr lang="pt-BR" sz="2000" b="1" i="1" dirty="0">
                <a:solidFill>
                  <a:srgbClr val="FF0000"/>
                </a:solidFill>
                <a:latin typeface="Nirmala UI" pitchFamily="34" charset="0"/>
                <a:cs typeface="Nirmala UI" pitchFamily="34" charset="0"/>
              </a:rPr>
              <a:t> Donato</a:t>
            </a:r>
            <a:endParaRPr lang="pt-BR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18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63173" y="692696"/>
            <a:ext cx="7535907" cy="568388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Retângulo 1"/>
          <p:cNvSpPr/>
          <p:nvPr/>
        </p:nvSpPr>
        <p:spPr>
          <a:xfrm>
            <a:off x="3240286" y="836712"/>
            <a:ext cx="88060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4800" b="1" dirty="0"/>
              <a:t>Os seguidores de Cristo devem </a:t>
            </a:r>
            <a:r>
              <a:rPr lang="pt-B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combinar-se num grande esforço</a:t>
            </a:r>
            <a:r>
              <a:rPr lang="pt-BR" sz="4800" b="1" dirty="0"/>
              <a:t> por chamar a atenção do mundo para as profecias da Palavra de Deus, que se cumprem rapidamente.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7272734" y="5518393"/>
            <a:ext cx="46774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b="1" dirty="0">
                <a:solidFill>
                  <a:srgbClr val="0070C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itchFamily="34" charset="0"/>
                <a:cs typeface="Nirmala UI" pitchFamily="34" charset="0"/>
              </a:rPr>
              <a:t>Testemunhos Seletos, V. 3, p. 306</a:t>
            </a:r>
            <a:endParaRPr lang="pt-BR" sz="2200" b="1" dirty="0">
              <a:solidFill>
                <a:srgbClr val="0070C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734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75" y="908720"/>
            <a:ext cx="10747139" cy="2218556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864022" y="1442867"/>
            <a:ext cx="10678089" cy="105002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Nossas Estruturas E.S – M.P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1"/>
          <a:stretch/>
        </p:blipFill>
        <p:spPr>
          <a:xfrm>
            <a:off x="3888358" y="3196696"/>
            <a:ext cx="4522341" cy="304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90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5" r="3004" b="12754"/>
          <a:stretch/>
        </p:blipFill>
        <p:spPr bwMode="auto">
          <a:xfrm>
            <a:off x="0" y="764704"/>
            <a:ext cx="1224121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22" t="4068" r="52768" b="84056"/>
          <a:stretch/>
        </p:blipFill>
        <p:spPr bwMode="auto">
          <a:xfrm>
            <a:off x="71934" y="980728"/>
            <a:ext cx="4320480" cy="75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22" t="4068" r="52768" b="84056"/>
          <a:stretch/>
        </p:blipFill>
        <p:spPr bwMode="auto">
          <a:xfrm>
            <a:off x="71934" y="1522129"/>
            <a:ext cx="5616624" cy="75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-432122" y="984791"/>
            <a:ext cx="676875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4000" b="1" cap="none" spc="5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FUNÇÃO E PROPÓSITO DA </a:t>
            </a:r>
          </a:p>
          <a:p>
            <a:pPr algn="ctr"/>
            <a:r>
              <a:rPr lang="pt-BR" sz="4000" b="1" cap="none" spc="5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ESCOLA SABATINA</a:t>
            </a:r>
          </a:p>
        </p:txBody>
      </p:sp>
      <p:pic>
        <p:nvPicPr>
          <p:cNvPr id="11268" name="Picture 4" descr="Resultado de imagem para ESCOLA SABATINA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054" y="3861642"/>
            <a:ext cx="1113947" cy="93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305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C:\Users\Thendyson e Cintia\Documents\DELVANE ARQUIVOS\RENOVANDO AS FORÇAS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41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-6080" y="1017142"/>
            <a:ext cx="12247292" cy="7875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87576" y="980728"/>
            <a:ext cx="11419793" cy="9079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5300" b="1" spc="50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PROPÓSITOS DA ESCOLA SABATINA:</a:t>
            </a:r>
            <a:endParaRPr lang="pt-BR" sz="5300" b="1" cap="none" spc="50" dirty="0">
              <a:ln w="1143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-6080" y="2074203"/>
            <a:ext cx="12247292" cy="1138773"/>
          </a:xfrm>
          <a:prstGeom prst="rect">
            <a:avLst/>
          </a:prstGeom>
          <a:ln/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pt-BR" sz="32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571500" indent="-571500" algn="ctr">
              <a:buFont typeface="Arial" charset="0"/>
              <a:buChar char="•"/>
            </a:pPr>
            <a:r>
              <a:rPr lang="pt-BR" sz="3600" b="1" dirty="0">
                <a:solidFill>
                  <a:schemeClr val="tx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  FORTALECER A COMUNHÃO COM DEUS (</a:t>
            </a:r>
            <a:r>
              <a:rPr lang="pt-BR" sz="2800" b="1" dirty="0"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Crescimento Espiritual</a:t>
            </a:r>
            <a:r>
              <a:rPr lang="pt-BR" sz="2800" b="1" dirty="0">
                <a:solidFill>
                  <a:schemeClr val="tx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) 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-74" y="3730387"/>
            <a:ext cx="12247292" cy="1138773"/>
          </a:xfrm>
          <a:prstGeom prst="rect">
            <a:avLst/>
          </a:prstGeom>
          <a:ln/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pt-BR" sz="32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571500" indent="-571500" algn="ctr">
              <a:buFont typeface="Arial" charset="0"/>
              <a:buChar char="•"/>
            </a:pPr>
            <a:r>
              <a:rPr lang="pt-BR" sz="3600" b="1" dirty="0">
                <a:solidFill>
                  <a:schemeClr val="tx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DESENVOLVER O COMPANHERISMO (</a:t>
            </a:r>
            <a:r>
              <a:rPr lang="pt-BR" sz="2800" b="1" dirty="0"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Crescimento Relacional</a:t>
            </a:r>
            <a:r>
              <a:rPr lang="pt-BR" sz="3600" b="1" dirty="0">
                <a:solidFill>
                  <a:schemeClr val="tx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)</a:t>
            </a:r>
          </a:p>
        </p:txBody>
      </p:sp>
      <p:pic>
        <p:nvPicPr>
          <p:cNvPr id="8" name="Picture 2" descr="Resultado de imagem para ESCOLA SABATIN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1"/>
          <a:stretch/>
        </p:blipFill>
        <p:spPr bwMode="auto">
          <a:xfrm>
            <a:off x="-6079" y="2402393"/>
            <a:ext cx="915280" cy="64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sultado de imagem para ESCOLA SABATIN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1"/>
          <a:stretch/>
        </p:blipFill>
        <p:spPr bwMode="auto">
          <a:xfrm>
            <a:off x="143942" y="4084471"/>
            <a:ext cx="837266" cy="64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-74" y="5386571"/>
            <a:ext cx="12247292" cy="1138773"/>
          </a:xfrm>
          <a:prstGeom prst="rect">
            <a:avLst/>
          </a:prstGeom>
          <a:ln/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pt-BR" sz="32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/>
            <a:r>
              <a:rPr lang="pt-BR" sz="3600" b="1" dirty="0">
                <a:solidFill>
                  <a:schemeClr val="tx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ENVOLVIMENTO NA PREGAÇÃO (</a:t>
            </a:r>
            <a:r>
              <a:rPr lang="pt-BR" sz="2800" b="1" dirty="0"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Crescimento </a:t>
            </a:r>
            <a:r>
              <a:rPr lang="pt-BR" sz="2800" b="1" dirty="0" err="1"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Missional</a:t>
            </a:r>
            <a:r>
              <a:rPr lang="pt-BR" sz="3600" b="1" dirty="0">
                <a:solidFill>
                  <a:schemeClr val="tx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)</a:t>
            </a:r>
          </a:p>
        </p:txBody>
      </p:sp>
      <p:pic>
        <p:nvPicPr>
          <p:cNvPr id="17" name="Picture 2" descr="Resultado de imagem para ESCOLA SABATIN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1"/>
          <a:stretch/>
        </p:blipFill>
        <p:spPr bwMode="auto">
          <a:xfrm>
            <a:off x="71934" y="5805264"/>
            <a:ext cx="837266" cy="64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36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63173" y="692696"/>
            <a:ext cx="7535907" cy="568388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Retângulo 1"/>
          <p:cNvSpPr/>
          <p:nvPr/>
        </p:nvSpPr>
        <p:spPr>
          <a:xfrm>
            <a:off x="3240286" y="836712"/>
            <a:ext cx="880605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b="1" i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 Escola Sabatina deve ser um dos maiores instrumentos, e o mais eficaz, em levar almas a Cristo</a:t>
            </a:r>
          </a:p>
          <a:p>
            <a:pPr algn="r"/>
            <a:r>
              <a:rPr lang="pt-BR" sz="4400" b="1" dirty="0"/>
              <a:t>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6975227" y="5301208"/>
            <a:ext cx="49060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0070C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itchFamily="34" charset="0"/>
                <a:cs typeface="Nirmala UI" pitchFamily="34" charset="0"/>
              </a:rPr>
              <a:t>Conselhos Sobre Escola Sabatina p. 61 </a:t>
            </a:r>
          </a:p>
        </p:txBody>
      </p:sp>
    </p:spTree>
    <p:extLst>
      <p:ext uri="{BB962C8B-B14F-4D97-AF65-F5344CB8AC3E}">
        <p14:creationId xmlns:p14="http://schemas.microsoft.com/office/powerpoint/2010/main" val="1467946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63173" y="692696"/>
            <a:ext cx="7535907" cy="568388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Retângulo 1"/>
          <p:cNvSpPr/>
          <p:nvPr/>
        </p:nvSpPr>
        <p:spPr>
          <a:xfrm>
            <a:off x="3240286" y="836712"/>
            <a:ext cx="880605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600" b="1" i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O objetivo da Escola Sabatina deve ser a conquista de almas[...]</a:t>
            </a:r>
          </a:p>
          <a:p>
            <a:pPr algn="r"/>
            <a:r>
              <a:rPr lang="pt-BR" sz="4400" b="1" dirty="0"/>
              <a:t>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6975227" y="5301208"/>
            <a:ext cx="49060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dirty="0">
                <a:solidFill>
                  <a:srgbClr val="0070C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itchFamily="34" charset="0"/>
                <a:cs typeface="Nirmala UI" pitchFamily="34" charset="0"/>
              </a:rPr>
              <a:t>Conselhos Sobre Escola Sabatina p. 184 </a:t>
            </a:r>
          </a:p>
        </p:txBody>
      </p:sp>
    </p:spTree>
    <p:extLst>
      <p:ext uri="{BB962C8B-B14F-4D97-AF65-F5344CB8AC3E}">
        <p14:creationId xmlns:p14="http://schemas.microsoft.com/office/powerpoint/2010/main" val="3270048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5" r="3004" b="12754"/>
          <a:stretch/>
        </p:blipFill>
        <p:spPr bwMode="auto">
          <a:xfrm>
            <a:off x="0" y="764704"/>
            <a:ext cx="1224121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22" t="4068" r="52768" b="84056"/>
          <a:stretch/>
        </p:blipFill>
        <p:spPr bwMode="auto">
          <a:xfrm>
            <a:off x="71934" y="980728"/>
            <a:ext cx="4320480" cy="75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22" t="4068" r="52768" b="84056"/>
          <a:stretch/>
        </p:blipFill>
        <p:spPr bwMode="auto">
          <a:xfrm>
            <a:off x="71934" y="1522129"/>
            <a:ext cx="5616624" cy="75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-216098" y="984791"/>
            <a:ext cx="655272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4000" b="1" cap="none" spc="5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FUNÇÃO E PROPÓSITO DO </a:t>
            </a:r>
          </a:p>
          <a:p>
            <a:pPr algn="ctr"/>
            <a:r>
              <a:rPr lang="pt-BR" sz="4000" b="1" spc="5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MINISTÉRIO PESSOAL</a:t>
            </a:r>
            <a:endParaRPr lang="pt-BR" sz="4000" b="1" cap="none" spc="50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pic>
        <p:nvPicPr>
          <p:cNvPr id="11268" name="Picture 4" descr="Resultado de imagem para ESCOLA SABATINA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054" y="3861642"/>
            <a:ext cx="1113947" cy="93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115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o 14"/>
          <p:cNvGrpSpPr/>
          <p:nvPr/>
        </p:nvGrpSpPr>
        <p:grpSpPr>
          <a:xfrm>
            <a:off x="-74" y="3499524"/>
            <a:ext cx="2880246" cy="1351633"/>
            <a:chOff x="2186" y="503589"/>
            <a:chExt cx="3379084" cy="1351633"/>
          </a:xfrm>
        </p:grpSpPr>
        <p:sp>
          <p:nvSpPr>
            <p:cNvPr id="16" name="Divisa 15"/>
            <p:cNvSpPr/>
            <p:nvPr/>
          </p:nvSpPr>
          <p:spPr>
            <a:xfrm>
              <a:off x="2186" y="503589"/>
              <a:ext cx="3379084" cy="1351633"/>
            </a:xfrm>
            <a:prstGeom prst="chevro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Divisa 4"/>
            <p:cNvSpPr/>
            <p:nvPr/>
          </p:nvSpPr>
          <p:spPr>
            <a:xfrm>
              <a:off x="678003" y="503589"/>
              <a:ext cx="2027451" cy="13516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0" tIns="34925" rIns="0" bIns="34925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5500" kern="1200"/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2232175" y="3499524"/>
            <a:ext cx="1368151" cy="1351633"/>
            <a:chOff x="2941990" y="618478"/>
            <a:chExt cx="2804640" cy="1121856"/>
          </a:xfrm>
        </p:grpSpPr>
        <p:sp>
          <p:nvSpPr>
            <p:cNvPr id="19" name="Divisa 18"/>
            <p:cNvSpPr/>
            <p:nvPr/>
          </p:nvSpPr>
          <p:spPr>
            <a:xfrm>
              <a:off x="2941990" y="618478"/>
              <a:ext cx="2804640" cy="1121856"/>
            </a:xfrm>
            <a:prstGeom prst="chevron">
              <a:avLst/>
            </a:prstGeom>
            <a:solidFill>
              <a:schemeClr val="bg2">
                <a:lumMod val="5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Divisa 4"/>
            <p:cNvSpPr/>
            <p:nvPr/>
          </p:nvSpPr>
          <p:spPr>
            <a:xfrm>
              <a:off x="3502918" y="618478"/>
              <a:ext cx="1682784" cy="11218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28575" rIns="0" bIns="28575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4500" kern="1200"/>
            </a:p>
          </p:txBody>
        </p:sp>
      </p:grpSp>
      <p:sp>
        <p:nvSpPr>
          <p:cNvPr id="4" name="Elipse 3"/>
          <p:cNvSpPr/>
          <p:nvPr/>
        </p:nvSpPr>
        <p:spPr>
          <a:xfrm>
            <a:off x="2249446" y="2834933"/>
            <a:ext cx="630800" cy="592583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Elipse 51"/>
          <p:cNvSpPr/>
          <p:nvPr/>
        </p:nvSpPr>
        <p:spPr>
          <a:xfrm>
            <a:off x="5129766" y="2847707"/>
            <a:ext cx="630800" cy="59258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Elipse 52"/>
          <p:cNvSpPr/>
          <p:nvPr/>
        </p:nvSpPr>
        <p:spPr>
          <a:xfrm>
            <a:off x="8010086" y="2834933"/>
            <a:ext cx="630800" cy="592583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Elipse 53"/>
          <p:cNvSpPr/>
          <p:nvPr/>
        </p:nvSpPr>
        <p:spPr>
          <a:xfrm>
            <a:off x="10890406" y="2847707"/>
            <a:ext cx="630800" cy="592583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2321454" y="2631683"/>
            <a:ext cx="478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5400" b="1" cap="none" spc="50" dirty="0">
                <a:ln w="1143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1</a:t>
            </a:r>
          </a:p>
        </p:txBody>
      </p:sp>
      <p:sp>
        <p:nvSpPr>
          <p:cNvPr id="56" name="Retângulo 55"/>
          <p:cNvSpPr/>
          <p:nvPr/>
        </p:nvSpPr>
        <p:spPr>
          <a:xfrm>
            <a:off x="5210543" y="2631683"/>
            <a:ext cx="478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5400" b="1" cap="none" spc="50" dirty="0">
                <a:ln w="11430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2</a:t>
            </a:r>
          </a:p>
        </p:txBody>
      </p:sp>
      <p:sp>
        <p:nvSpPr>
          <p:cNvPr id="57" name="Retângulo 56"/>
          <p:cNvSpPr/>
          <p:nvPr/>
        </p:nvSpPr>
        <p:spPr>
          <a:xfrm>
            <a:off x="8090863" y="2606135"/>
            <a:ext cx="478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5400" b="1" cap="none" spc="50" dirty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3</a:t>
            </a:r>
          </a:p>
        </p:txBody>
      </p:sp>
      <p:sp>
        <p:nvSpPr>
          <p:cNvPr id="58" name="Retângulo 57"/>
          <p:cNvSpPr/>
          <p:nvPr/>
        </p:nvSpPr>
        <p:spPr>
          <a:xfrm>
            <a:off x="10971183" y="2631683"/>
            <a:ext cx="478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5400" b="1" cap="none" spc="50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4</a:t>
            </a:r>
          </a:p>
        </p:txBody>
      </p:sp>
      <p:grpSp>
        <p:nvGrpSpPr>
          <p:cNvPr id="68" name="Grupo 67"/>
          <p:cNvGrpSpPr/>
          <p:nvPr/>
        </p:nvGrpSpPr>
        <p:grpSpPr>
          <a:xfrm>
            <a:off x="3024262" y="3499524"/>
            <a:ext cx="2681568" cy="1351633"/>
            <a:chOff x="2186" y="503589"/>
            <a:chExt cx="3379084" cy="1351633"/>
          </a:xfrm>
        </p:grpSpPr>
        <p:sp>
          <p:nvSpPr>
            <p:cNvPr id="69" name="Divisa 68"/>
            <p:cNvSpPr/>
            <p:nvPr/>
          </p:nvSpPr>
          <p:spPr>
            <a:xfrm>
              <a:off x="2186" y="503589"/>
              <a:ext cx="3379084" cy="1351633"/>
            </a:xfrm>
            <a:prstGeom prst="chevro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Divisa 4"/>
            <p:cNvSpPr/>
            <p:nvPr/>
          </p:nvSpPr>
          <p:spPr>
            <a:xfrm>
              <a:off x="678003" y="503589"/>
              <a:ext cx="2027451" cy="13516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0" tIns="34925" rIns="0" bIns="34925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5500" kern="1200"/>
            </a:p>
          </p:txBody>
        </p:sp>
      </p:grpSp>
      <p:grpSp>
        <p:nvGrpSpPr>
          <p:cNvPr id="71" name="Grupo 70"/>
          <p:cNvGrpSpPr/>
          <p:nvPr/>
        </p:nvGrpSpPr>
        <p:grpSpPr>
          <a:xfrm>
            <a:off x="5112495" y="3499524"/>
            <a:ext cx="1368151" cy="1351633"/>
            <a:chOff x="2941990" y="618478"/>
            <a:chExt cx="2804640" cy="1121856"/>
          </a:xfrm>
        </p:grpSpPr>
        <p:sp>
          <p:nvSpPr>
            <p:cNvPr id="72" name="Divisa 71"/>
            <p:cNvSpPr/>
            <p:nvPr/>
          </p:nvSpPr>
          <p:spPr>
            <a:xfrm>
              <a:off x="2941990" y="618478"/>
              <a:ext cx="2804640" cy="1121856"/>
            </a:xfrm>
            <a:prstGeom prst="chevron">
              <a:avLst/>
            </a:prstGeom>
            <a:solidFill>
              <a:srgbClr val="00B0F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3" name="Divisa 4"/>
            <p:cNvSpPr/>
            <p:nvPr/>
          </p:nvSpPr>
          <p:spPr>
            <a:xfrm>
              <a:off x="3502918" y="618478"/>
              <a:ext cx="1682784" cy="11218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28575" rIns="0" bIns="28575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4500" kern="1200"/>
            </a:p>
          </p:txBody>
        </p:sp>
      </p:grpSp>
      <p:grpSp>
        <p:nvGrpSpPr>
          <p:cNvPr id="74" name="Grupo 73"/>
          <p:cNvGrpSpPr/>
          <p:nvPr/>
        </p:nvGrpSpPr>
        <p:grpSpPr>
          <a:xfrm>
            <a:off x="5904582" y="3499524"/>
            <a:ext cx="2681568" cy="1351633"/>
            <a:chOff x="2186" y="503589"/>
            <a:chExt cx="3379084" cy="1351633"/>
          </a:xfrm>
        </p:grpSpPr>
        <p:sp>
          <p:nvSpPr>
            <p:cNvPr id="75" name="Divisa 74"/>
            <p:cNvSpPr/>
            <p:nvPr/>
          </p:nvSpPr>
          <p:spPr>
            <a:xfrm>
              <a:off x="2186" y="503589"/>
              <a:ext cx="3379084" cy="1351633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Divisa 4"/>
            <p:cNvSpPr/>
            <p:nvPr/>
          </p:nvSpPr>
          <p:spPr>
            <a:xfrm>
              <a:off x="678003" y="503589"/>
              <a:ext cx="2027451" cy="13516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0" tIns="34925" rIns="0" bIns="34925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5500" kern="1200"/>
            </a:p>
          </p:txBody>
        </p:sp>
      </p:grpSp>
      <p:grpSp>
        <p:nvGrpSpPr>
          <p:cNvPr id="77" name="Grupo 76"/>
          <p:cNvGrpSpPr/>
          <p:nvPr/>
        </p:nvGrpSpPr>
        <p:grpSpPr>
          <a:xfrm>
            <a:off x="7992815" y="3499524"/>
            <a:ext cx="1368151" cy="1351633"/>
            <a:chOff x="2941990" y="618478"/>
            <a:chExt cx="2804640" cy="1121856"/>
          </a:xfrm>
        </p:grpSpPr>
        <p:sp>
          <p:nvSpPr>
            <p:cNvPr id="78" name="Divisa 77"/>
            <p:cNvSpPr/>
            <p:nvPr/>
          </p:nvSpPr>
          <p:spPr>
            <a:xfrm>
              <a:off x="2941990" y="618478"/>
              <a:ext cx="2804640" cy="1121856"/>
            </a:xfrm>
            <a:prstGeom prst="chevron">
              <a:avLst/>
            </a:prstGeom>
            <a:solidFill>
              <a:schemeClr val="accent6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9" name="Divisa 4"/>
            <p:cNvSpPr/>
            <p:nvPr/>
          </p:nvSpPr>
          <p:spPr>
            <a:xfrm>
              <a:off x="3502918" y="618478"/>
              <a:ext cx="1682784" cy="11218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28575" rIns="0" bIns="28575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4500" kern="1200"/>
            </a:p>
          </p:txBody>
        </p:sp>
      </p:grpSp>
      <p:grpSp>
        <p:nvGrpSpPr>
          <p:cNvPr id="80" name="Grupo 79"/>
          <p:cNvGrpSpPr/>
          <p:nvPr/>
        </p:nvGrpSpPr>
        <p:grpSpPr>
          <a:xfrm>
            <a:off x="8784902" y="3499524"/>
            <a:ext cx="2681568" cy="1351633"/>
            <a:chOff x="2186" y="503589"/>
            <a:chExt cx="3379084" cy="1351633"/>
          </a:xfrm>
        </p:grpSpPr>
        <p:sp>
          <p:nvSpPr>
            <p:cNvPr id="81" name="Divisa 80"/>
            <p:cNvSpPr/>
            <p:nvPr/>
          </p:nvSpPr>
          <p:spPr>
            <a:xfrm>
              <a:off x="2186" y="503589"/>
              <a:ext cx="3379084" cy="1351633"/>
            </a:xfrm>
            <a:prstGeom prst="chevron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2" name="Divisa 4"/>
            <p:cNvSpPr/>
            <p:nvPr/>
          </p:nvSpPr>
          <p:spPr>
            <a:xfrm>
              <a:off x="678003" y="503589"/>
              <a:ext cx="2027451" cy="13516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0" tIns="34925" rIns="0" bIns="34925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5500" kern="1200"/>
            </a:p>
          </p:txBody>
        </p:sp>
      </p:grpSp>
      <p:grpSp>
        <p:nvGrpSpPr>
          <p:cNvPr id="83" name="Grupo 82"/>
          <p:cNvGrpSpPr/>
          <p:nvPr/>
        </p:nvGrpSpPr>
        <p:grpSpPr>
          <a:xfrm>
            <a:off x="10873135" y="3499524"/>
            <a:ext cx="1368151" cy="1351633"/>
            <a:chOff x="2941990" y="618478"/>
            <a:chExt cx="2804640" cy="1121856"/>
          </a:xfrm>
        </p:grpSpPr>
        <p:sp>
          <p:nvSpPr>
            <p:cNvPr id="84" name="Divisa 83"/>
            <p:cNvSpPr/>
            <p:nvPr/>
          </p:nvSpPr>
          <p:spPr>
            <a:xfrm>
              <a:off x="2941990" y="618478"/>
              <a:ext cx="2804640" cy="1121856"/>
            </a:xfrm>
            <a:prstGeom prst="chevron">
              <a:avLst/>
            </a:prstGeom>
            <a:solidFill>
              <a:schemeClr val="accent6">
                <a:lumMod val="5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5" name="Divisa 4"/>
            <p:cNvSpPr/>
            <p:nvPr/>
          </p:nvSpPr>
          <p:spPr>
            <a:xfrm>
              <a:off x="3502918" y="618478"/>
              <a:ext cx="1682784" cy="11218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28575" rIns="0" bIns="28575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4500" kern="1200"/>
            </a:p>
          </p:txBody>
        </p:sp>
      </p:grpSp>
      <p:sp>
        <p:nvSpPr>
          <p:cNvPr id="14" name="Retângulo 13"/>
          <p:cNvSpPr/>
          <p:nvPr/>
        </p:nvSpPr>
        <p:spPr>
          <a:xfrm>
            <a:off x="499897" y="3546302"/>
            <a:ext cx="12282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Agency FB" pitchFamily="34" charset="0"/>
              </a:rPr>
              <a:t>Perdido</a:t>
            </a:r>
          </a:p>
        </p:txBody>
      </p:sp>
      <p:sp>
        <p:nvSpPr>
          <p:cNvPr id="87" name="Retângulo 86"/>
          <p:cNvSpPr/>
          <p:nvPr/>
        </p:nvSpPr>
        <p:spPr>
          <a:xfrm>
            <a:off x="790626" y="3906922"/>
            <a:ext cx="1513556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4600" b="1" cap="none" spc="5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SALVO</a:t>
            </a:r>
          </a:p>
        </p:txBody>
      </p:sp>
      <p:sp>
        <p:nvSpPr>
          <p:cNvPr id="88" name="Retângulo 87"/>
          <p:cNvSpPr/>
          <p:nvPr/>
        </p:nvSpPr>
        <p:spPr>
          <a:xfrm>
            <a:off x="3456310" y="3555013"/>
            <a:ext cx="12682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latin typeface="Agency FB" pitchFamily="34" charset="0"/>
              </a:rPr>
              <a:t>Membro</a:t>
            </a:r>
          </a:p>
        </p:txBody>
      </p:sp>
      <p:sp>
        <p:nvSpPr>
          <p:cNvPr id="89" name="Retângulo 88"/>
          <p:cNvSpPr/>
          <p:nvPr/>
        </p:nvSpPr>
        <p:spPr>
          <a:xfrm>
            <a:off x="3600326" y="3987061"/>
            <a:ext cx="1803699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400" b="1" cap="none" spc="50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DISCÍPULO</a:t>
            </a:r>
          </a:p>
        </p:txBody>
      </p:sp>
      <p:sp>
        <p:nvSpPr>
          <p:cNvPr id="90" name="Retângulo 89"/>
          <p:cNvSpPr/>
          <p:nvPr/>
        </p:nvSpPr>
        <p:spPr>
          <a:xfrm>
            <a:off x="6581685" y="3546302"/>
            <a:ext cx="8739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cap="none" spc="50" dirty="0">
                <a:ln w="11430"/>
                <a:solidFill>
                  <a:schemeClr val="bg1"/>
                </a:solidFill>
                <a:latin typeface="Agency FB" pitchFamily="34" charset="0"/>
              </a:rPr>
              <a:t>Líder</a:t>
            </a:r>
          </a:p>
        </p:txBody>
      </p:sp>
      <p:sp>
        <p:nvSpPr>
          <p:cNvPr id="91" name="Retângulo 90"/>
          <p:cNvSpPr/>
          <p:nvPr/>
        </p:nvSpPr>
        <p:spPr>
          <a:xfrm>
            <a:off x="6522962" y="3906922"/>
            <a:ext cx="1858201" cy="6924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900" b="1" cap="none" spc="5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MINISTRO</a:t>
            </a:r>
          </a:p>
        </p:txBody>
      </p:sp>
      <p:sp>
        <p:nvSpPr>
          <p:cNvPr id="92" name="Retângulo 91"/>
          <p:cNvSpPr/>
          <p:nvPr/>
        </p:nvSpPr>
        <p:spPr>
          <a:xfrm>
            <a:off x="9197040" y="3555013"/>
            <a:ext cx="1619353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2600" cap="none" spc="50" dirty="0">
                <a:ln w="11430"/>
                <a:solidFill>
                  <a:schemeClr val="bg1"/>
                </a:solidFill>
                <a:latin typeface="Agency FB" pitchFamily="34" charset="0"/>
              </a:rPr>
              <a:t>Multiplicador</a:t>
            </a:r>
          </a:p>
        </p:txBody>
      </p:sp>
      <p:sp>
        <p:nvSpPr>
          <p:cNvPr id="93" name="Retângulo 92"/>
          <p:cNvSpPr/>
          <p:nvPr/>
        </p:nvSpPr>
        <p:spPr>
          <a:xfrm>
            <a:off x="9432974" y="3915053"/>
            <a:ext cx="167545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2800" b="1" cap="none" spc="5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PLANTADOR</a:t>
            </a:r>
          </a:p>
          <a:p>
            <a:pPr algn="ctr"/>
            <a:r>
              <a:rPr lang="pt-BR" sz="2600" b="1" spc="5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DE IGREJAS</a:t>
            </a:r>
            <a:endParaRPr lang="pt-BR" sz="2600" b="1" cap="none" spc="50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94" name="QUAL O NOSSO SONHO"/>
          <p:cNvSpPr txBox="1"/>
          <p:nvPr/>
        </p:nvSpPr>
        <p:spPr>
          <a:xfrm>
            <a:off x="74" y="1004729"/>
            <a:ext cx="12241212" cy="127214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pt-BR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O PROCESSO DO MINISTÉRIO ESPIRITUALMENTE MADURO</a:t>
            </a:r>
            <a:endParaRPr sz="3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  <p:cxnSp>
        <p:nvCxnSpPr>
          <p:cNvPr id="2049" name="Conector angulado 2048"/>
          <p:cNvCxnSpPr/>
          <p:nvPr/>
        </p:nvCxnSpPr>
        <p:spPr>
          <a:xfrm>
            <a:off x="71934" y="4818856"/>
            <a:ext cx="914400" cy="9144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Conector angulado 96"/>
          <p:cNvCxnSpPr/>
          <p:nvPr/>
        </p:nvCxnSpPr>
        <p:spPr>
          <a:xfrm>
            <a:off x="3096270" y="4818856"/>
            <a:ext cx="914400" cy="9144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Conector angulado 97"/>
          <p:cNvCxnSpPr/>
          <p:nvPr/>
        </p:nvCxnSpPr>
        <p:spPr>
          <a:xfrm>
            <a:off x="5998294" y="4818856"/>
            <a:ext cx="914400" cy="9144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Conector angulado 98"/>
          <p:cNvCxnSpPr/>
          <p:nvPr/>
        </p:nvCxnSpPr>
        <p:spPr>
          <a:xfrm>
            <a:off x="8856910" y="4818856"/>
            <a:ext cx="914400" cy="9144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52" name="CaixaDeTexto 2051"/>
          <p:cNvSpPr txBox="1"/>
          <p:nvPr/>
        </p:nvSpPr>
        <p:spPr>
          <a:xfrm>
            <a:off x="1007557" y="5478323"/>
            <a:ext cx="20887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NECESSIDADE: </a:t>
            </a:r>
          </a:p>
          <a:p>
            <a:r>
              <a:rPr lang="pt-BR" sz="2400" dirty="0"/>
              <a:t>Evangelização</a:t>
            </a:r>
          </a:p>
        </p:txBody>
      </p:sp>
      <p:sp>
        <p:nvSpPr>
          <p:cNvPr id="102" name="CaixaDeTexto 101"/>
          <p:cNvSpPr txBox="1"/>
          <p:nvPr/>
        </p:nvSpPr>
        <p:spPr>
          <a:xfrm>
            <a:off x="4103901" y="5157192"/>
            <a:ext cx="20887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NECESSIDADE: </a:t>
            </a:r>
          </a:p>
          <a:p>
            <a:r>
              <a:rPr lang="pt-BR" sz="2400" dirty="0"/>
              <a:t>Assimilação </a:t>
            </a:r>
          </a:p>
          <a:p>
            <a:r>
              <a:rPr lang="pt-BR" sz="2400" dirty="0"/>
              <a:t>Incorporação</a:t>
            </a:r>
          </a:p>
        </p:txBody>
      </p:sp>
      <p:sp>
        <p:nvSpPr>
          <p:cNvPr id="103" name="CaixaDeTexto 102"/>
          <p:cNvSpPr txBox="1"/>
          <p:nvPr/>
        </p:nvSpPr>
        <p:spPr>
          <a:xfrm>
            <a:off x="6912694" y="5478323"/>
            <a:ext cx="20887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NECESSIDADE: </a:t>
            </a:r>
          </a:p>
          <a:p>
            <a:r>
              <a:rPr lang="pt-BR" sz="2400" dirty="0"/>
              <a:t>Pastoreio</a:t>
            </a:r>
          </a:p>
        </p:txBody>
      </p:sp>
      <p:sp>
        <p:nvSpPr>
          <p:cNvPr id="104" name="CaixaDeTexto 103"/>
          <p:cNvSpPr txBox="1"/>
          <p:nvPr/>
        </p:nvSpPr>
        <p:spPr>
          <a:xfrm>
            <a:off x="9792533" y="5157192"/>
            <a:ext cx="20887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NECESSIDADE: </a:t>
            </a:r>
          </a:p>
          <a:p>
            <a:r>
              <a:rPr lang="pt-BR" sz="2400" dirty="0"/>
              <a:t>Capacitação.</a:t>
            </a:r>
          </a:p>
        </p:txBody>
      </p:sp>
      <p:sp>
        <p:nvSpPr>
          <p:cNvPr id="105" name="Retângulo 104"/>
          <p:cNvSpPr/>
          <p:nvPr/>
        </p:nvSpPr>
        <p:spPr>
          <a:xfrm rot="16200000">
            <a:off x="-143117" y="5086157"/>
            <a:ext cx="97654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2400" cap="none" spc="50" dirty="0">
                <a:ln w="11430"/>
                <a:solidFill>
                  <a:srgbClr val="C00000"/>
                </a:solidFill>
                <a:latin typeface="Agency FB" pitchFamily="34" charset="0"/>
              </a:rPr>
              <a:t>Perdido</a:t>
            </a:r>
          </a:p>
        </p:txBody>
      </p:sp>
      <p:sp>
        <p:nvSpPr>
          <p:cNvPr id="106" name="Retângulo 105"/>
          <p:cNvSpPr/>
          <p:nvPr/>
        </p:nvSpPr>
        <p:spPr>
          <a:xfrm rot="16200000">
            <a:off x="2899012" y="5103950"/>
            <a:ext cx="971741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2200" cap="none" spc="50" dirty="0">
                <a:ln w="11430"/>
                <a:solidFill>
                  <a:srgbClr val="C00000"/>
                </a:solidFill>
                <a:latin typeface="Agency FB" pitchFamily="34" charset="0"/>
              </a:rPr>
              <a:t>MEMBRO</a:t>
            </a:r>
          </a:p>
        </p:txBody>
      </p:sp>
      <p:sp>
        <p:nvSpPr>
          <p:cNvPr id="107" name="Retângulo 106"/>
          <p:cNvSpPr/>
          <p:nvPr/>
        </p:nvSpPr>
        <p:spPr>
          <a:xfrm rot="16200000">
            <a:off x="5885574" y="5106354"/>
            <a:ext cx="7569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2400" cap="none" spc="50" dirty="0">
                <a:ln w="11430"/>
                <a:solidFill>
                  <a:srgbClr val="C00000"/>
                </a:solidFill>
                <a:latin typeface="Agency FB" pitchFamily="34" charset="0"/>
              </a:rPr>
              <a:t>LÍDER</a:t>
            </a:r>
          </a:p>
        </p:txBody>
      </p:sp>
      <p:sp>
        <p:nvSpPr>
          <p:cNvPr id="108" name="Retângulo 107"/>
          <p:cNvSpPr/>
          <p:nvPr/>
        </p:nvSpPr>
        <p:spPr>
          <a:xfrm rot="16200000">
            <a:off x="8492782" y="5265229"/>
            <a:ext cx="127470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1600" cap="none" spc="50" dirty="0">
                <a:ln w="11430"/>
                <a:solidFill>
                  <a:srgbClr val="C00000"/>
                </a:solidFill>
                <a:latin typeface="Agency FB" pitchFamily="34" charset="0"/>
              </a:rPr>
              <a:t>MULTIPLICADOR</a:t>
            </a:r>
          </a:p>
        </p:txBody>
      </p:sp>
    </p:spTree>
    <p:extLst>
      <p:ext uri="{BB962C8B-B14F-4D97-AF65-F5344CB8AC3E}">
        <p14:creationId xmlns:p14="http://schemas.microsoft.com/office/powerpoint/2010/main" val="173323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9" grpId="0"/>
      <p:bldP spid="91" grpId="0"/>
      <p:bldP spid="93" grpId="0"/>
      <p:bldP spid="2052" grpId="0"/>
      <p:bldP spid="102" grpId="0"/>
      <p:bldP spid="103" grpId="0"/>
      <p:bldP spid="10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160167" y="2708920"/>
            <a:ext cx="99371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Motivar, Instruir e Mobilizar os Membros </a:t>
            </a:r>
          </a:p>
          <a:p>
            <a:pPr algn="ctr"/>
            <a:r>
              <a:rPr lang="pt-BR" sz="4400" b="1" dirty="0"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para que Participem da Missão Mundial </a:t>
            </a:r>
          </a:p>
          <a:p>
            <a:pPr algn="ctr"/>
            <a:r>
              <a:rPr lang="pt-BR" sz="4400" b="1" dirty="0"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da Igreja</a:t>
            </a:r>
          </a:p>
        </p:txBody>
      </p:sp>
      <p:pic>
        <p:nvPicPr>
          <p:cNvPr id="10247" name="Picture 7" descr="Resultado de imagem para MAIS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67"/>
          <a:stretch/>
        </p:blipFill>
        <p:spPr bwMode="auto">
          <a:xfrm>
            <a:off x="30240" y="2924944"/>
            <a:ext cx="235010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322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3896" y="764704"/>
            <a:ext cx="12156791" cy="13542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8200" b="1" spc="50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PONTOS EM COMUM</a:t>
            </a:r>
          </a:p>
        </p:txBody>
      </p:sp>
      <p:cxnSp>
        <p:nvCxnSpPr>
          <p:cNvPr id="4" name="Conector reto 3"/>
          <p:cNvCxnSpPr/>
          <p:nvPr/>
        </p:nvCxnSpPr>
        <p:spPr>
          <a:xfrm>
            <a:off x="143942" y="2636912"/>
            <a:ext cx="11899574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Seta para a esquerda e para a direita 4"/>
          <p:cNvSpPr/>
          <p:nvPr/>
        </p:nvSpPr>
        <p:spPr>
          <a:xfrm>
            <a:off x="2833212" y="2204864"/>
            <a:ext cx="6126202" cy="360040"/>
          </a:xfrm>
          <a:prstGeom prst="left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3823" y="2103239"/>
            <a:ext cx="2819315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cap="none" spc="50" dirty="0">
                <a:ln w="11430"/>
                <a:solidFill>
                  <a:schemeClr val="bg1"/>
                </a:solidFill>
                <a:latin typeface="Agency FB" pitchFamily="34" charset="0"/>
              </a:rPr>
              <a:t>ESCOLA SABATINA</a:t>
            </a:r>
          </a:p>
        </p:txBody>
      </p:sp>
      <p:sp>
        <p:nvSpPr>
          <p:cNvPr id="8" name="Retângulo 7"/>
          <p:cNvSpPr/>
          <p:nvPr/>
        </p:nvSpPr>
        <p:spPr>
          <a:xfrm>
            <a:off x="9000926" y="2103239"/>
            <a:ext cx="3183658" cy="46166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cap="none" spc="50" dirty="0">
                <a:ln w="11430"/>
                <a:solidFill>
                  <a:schemeClr val="bg1"/>
                </a:solidFill>
                <a:latin typeface="Agency FB" pitchFamily="34" charset="0"/>
              </a:rPr>
              <a:t>MINISTÉRIO PESSOAL</a:t>
            </a:r>
          </a:p>
        </p:txBody>
      </p:sp>
      <p:sp>
        <p:nvSpPr>
          <p:cNvPr id="9" name="Seta para a esquerda e para a direita 8"/>
          <p:cNvSpPr/>
          <p:nvPr/>
        </p:nvSpPr>
        <p:spPr>
          <a:xfrm>
            <a:off x="3240286" y="2780928"/>
            <a:ext cx="5760640" cy="3384376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316985" y="2895327"/>
            <a:ext cx="266887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pt-BR" sz="2400" b="1" cap="none" spc="50" dirty="0">
                <a:ln w="11430"/>
                <a:solidFill>
                  <a:srgbClr val="C00000"/>
                </a:solidFill>
                <a:latin typeface="Eras Bold ITC" pitchFamily="34" charset="0"/>
              </a:rPr>
              <a:t>ESTUDO DA BÍBLIA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-5530" y="3573016"/>
            <a:ext cx="382188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pt-BR" sz="2400" b="1" cap="none" spc="50" dirty="0">
                <a:ln w="11430"/>
                <a:solidFill>
                  <a:srgbClr val="C00000"/>
                </a:solidFill>
                <a:latin typeface="Eras Bold ITC" pitchFamily="34" charset="0"/>
              </a:rPr>
              <a:t>CONFRATERNIZAÇÃO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-3623" y="4221088"/>
            <a:ext cx="2739853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pt-BR" sz="2400" b="1" cap="none" spc="50" dirty="0">
                <a:ln w="11430"/>
                <a:solidFill>
                  <a:srgbClr val="C00000"/>
                </a:solidFill>
                <a:latin typeface="Eras Bold ITC" pitchFamily="34" charset="0"/>
              </a:rPr>
              <a:t>CONQUISTA DE</a:t>
            </a:r>
          </a:p>
          <a:p>
            <a:pPr algn="ctr"/>
            <a:r>
              <a:rPr lang="pt-BR" sz="2400" b="1" spc="50" dirty="0">
                <a:ln w="11430"/>
                <a:solidFill>
                  <a:srgbClr val="C00000"/>
                </a:solidFill>
                <a:latin typeface="Eras Bold ITC" pitchFamily="34" charset="0"/>
              </a:rPr>
              <a:t>ALMAS</a:t>
            </a:r>
            <a:endParaRPr lang="pt-BR" sz="2400" b="1" cap="none" spc="50" dirty="0">
              <a:ln w="11430"/>
              <a:solidFill>
                <a:srgbClr val="C00000"/>
              </a:solidFill>
              <a:latin typeface="Eras Bold ITC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-155438" y="5190291"/>
            <a:ext cx="3829896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pt-BR" sz="2400" b="1" cap="none" spc="50" dirty="0">
                <a:ln w="11430"/>
                <a:solidFill>
                  <a:srgbClr val="C00000"/>
                </a:solidFill>
                <a:latin typeface="Eras Bold ITC" pitchFamily="34" charset="0"/>
              </a:rPr>
              <a:t>ÊNFASE NA MISSÃO </a:t>
            </a:r>
          </a:p>
          <a:p>
            <a:pPr algn="ctr"/>
            <a:r>
              <a:rPr lang="pt-BR" sz="2400" b="1" spc="50" dirty="0">
                <a:ln w="11430"/>
                <a:solidFill>
                  <a:srgbClr val="C00000"/>
                </a:solidFill>
                <a:latin typeface="Eras Bold ITC" pitchFamily="34" charset="0"/>
              </a:rPr>
              <a:t>  MUNDIAL DA IGREJA</a:t>
            </a:r>
            <a:endParaRPr lang="pt-BR" sz="2400" b="1" cap="none" spc="50" dirty="0">
              <a:ln w="11430"/>
              <a:solidFill>
                <a:srgbClr val="C00000"/>
              </a:solidFill>
              <a:latin typeface="Eras Bold ITC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8724995" y="2895327"/>
            <a:ext cx="270272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pt-BR" sz="2400" b="1" cap="none" spc="50" dirty="0">
                <a:ln w="11430"/>
                <a:solidFill>
                  <a:srgbClr val="0070C0"/>
                </a:solidFill>
                <a:latin typeface="Eras Bold ITC" pitchFamily="34" charset="0"/>
              </a:rPr>
              <a:t>ESTUDOS BÍBLICOS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8380934" y="3573016"/>
            <a:ext cx="3860352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pt-BR" sz="2200" b="1" cap="none" spc="50" dirty="0">
                <a:ln w="11430"/>
                <a:solidFill>
                  <a:srgbClr val="0070C0"/>
                </a:solidFill>
                <a:latin typeface="Eras Bold ITC" pitchFamily="34" charset="0"/>
              </a:rPr>
              <a:t>EVANGELISMO PÚBLICO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9055085" y="4293096"/>
            <a:ext cx="268214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pt-BR" sz="2400" b="1" cap="none" spc="50" dirty="0">
                <a:ln w="11430"/>
                <a:solidFill>
                  <a:srgbClr val="0070C0"/>
                </a:solidFill>
                <a:latin typeface="Eras Bold ITC" pitchFamily="34" charset="0"/>
              </a:rPr>
              <a:t>TREINAMENTO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8496870" y="5229200"/>
            <a:ext cx="3291286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pt-BR" sz="2200" b="1" cap="none" spc="50" dirty="0">
                <a:ln w="11430"/>
                <a:solidFill>
                  <a:srgbClr val="0070C0"/>
                </a:solidFill>
                <a:latin typeface="Eras Bold ITC" pitchFamily="34" charset="0"/>
              </a:rPr>
              <a:t>PREGAÇÃO A TODO </a:t>
            </a:r>
          </a:p>
          <a:p>
            <a:pPr algn="ctr"/>
            <a:r>
              <a:rPr lang="pt-BR" sz="2200" b="1" cap="none" spc="50" dirty="0">
                <a:ln w="11430"/>
                <a:solidFill>
                  <a:srgbClr val="0070C0"/>
                </a:solidFill>
                <a:latin typeface="Eras Bold ITC" pitchFamily="34" charset="0"/>
              </a:rPr>
              <a:t>MUNDO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4125509" y="3645024"/>
            <a:ext cx="412484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pt-BR" sz="2400" b="1" cap="none" spc="50" dirty="0">
                <a:ln w="11430"/>
                <a:solidFill>
                  <a:schemeClr val="tx1"/>
                </a:solidFill>
                <a:latin typeface="Eras Bold ITC" pitchFamily="34" charset="0"/>
              </a:rPr>
              <a:t>Técnica Estudo da Bíblia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4536430" y="4047455"/>
            <a:ext cx="308449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pt-BR" sz="2400" b="1" cap="none" spc="50" dirty="0">
                <a:ln w="11430"/>
                <a:solidFill>
                  <a:schemeClr val="tx1"/>
                </a:solidFill>
                <a:latin typeface="Eras Bold ITC" pitchFamily="34" charset="0"/>
              </a:rPr>
              <a:t>Técnica de Ensino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4392164" y="4479503"/>
            <a:ext cx="337303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pt-BR" sz="2400" b="1" cap="none" spc="50" dirty="0">
                <a:ln w="11430"/>
                <a:solidFill>
                  <a:schemeClr val="tx1"/>
                </a:solidFill>
                <a:latin typeface="Eras Bold ITC" pitchFamily="34" charset="0"/>
              </a:rPr>
              <a:t>Habilidades Sociais 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3946097" y="4869160"/>
            <a:ext cx="4288353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pt-BR" sz="2400" b="1" cap="none" spc="50" dirty="0">
                <a:ln w="11430"/>
                <a:solidFill>
                  <a:schemeClr val="tx1"/>
                </a:solidFill>
                <a:latin typeface="Eras Bold ITC" pitchFamily="34" charset="0"/>
              </a:rPr>
              <a:t>Técnicas de </a:t>
            </a:r>
            <a:r>
              <a:rPr lang="pt-BR" sz="2400" b="1" cap="none" spc="50" dirty="0" err="1">
                <a:ln w="11430"/>
                <a:solidFill>
                  <a:schemeClr val="tx1"/>
                </a:solidFill>
                <a:latin typeface="Eras Bold ITC" pitchFamily="34" charset="0"/>
              </a:rPr>
              <a:t>Pequ</a:t>
            </a:r>
            <a:r>
              <a:rPr lang="pt-BR" sz="2400" b="1" cap="none" spc="50" dirty="0">
                <a:ln w="11430"/>
                <a:solidFill>
                  <a:schemeClr val="tx1"/>
                </a:solidFill>
                <a:latin typeface="Eras Bold ITC" pitchFamily="34" charset="0"/>
              </a:rPr>
              <a:t>. Grupos</a:t>
            </a:r>
          </a:p>
        </p:txBody>
      </p:sp>
    </p:spTree>
    <p:extLst>
      <p:ext uri="{BB962C8B-B14F-4D97-AF65-F5344CB8AC3E}">
        <p14:creationId xmlns:p14="http://schemas.microsoft.com/office/powerpoint/2010/main" val="364055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75" y="1196752"/>
            <a:ext cx="10747139" cy="221855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22" y="2829531"/>
            <a:ext cx="3407781" cy="3407781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915125" y="1779469"/>
            <a:ext cx="10678089" cy="105002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5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Vantagens da Integração</a:t>
            </a:r>
          </a:p>
        </p:txBody>
      </p:sp>
    </p:spTree>
    <p:extLst>
      <p:ext uri="{BB962C8B-B14F-4D97-AF65-F5344CB8AC3E}">
        <p14:creationId xmlns:p14="http://schemas.microsoft.com/office/powerpoint/2010/main" val="4761604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75" y="908720"/>
            <a:ext cx="10747139" cy="2218556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915125" y="1556792"/>
            <a:ext cx="10678089" cy="105002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5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Vantagens da Integração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74" y="3255367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itchFamily="34" charset="0"/>
                <a:cs typeface="Nirmala UI" pitchFamily="34" charset="0"/>
              </a:rPr>
              <a:t>1. Concentrar os esforços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74" y="3861048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Nirmala UI" pitchFamily="34" charset="0"/>
                <a:cs typeface="Nirmala UI" pitchFamily="34" charset="0"/>
              </a:rPr>
              <a:t>2. Alinhar o Sistema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-74" y="4437112"/>
            <a:ext cx="6048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itchFamily="34" charset="0"/>
                <a:cs typeface="Nirmala UI" pitchFamily="34" charset="0"/>
              </a:rPr>
              <a:t>3. Potencializar as atividades</a:t>
            </a:r>
          </a:p>
          <a:p>
            <a:endParaRPr lang="pt-BR" sz="3200" b="1" dirty="0">
              <a:latin typeface="Nirmala UI" pitchFamily="34" charset="0"/>
              <a:cs typeface="Nirmala UI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-74" y="5013176"/>
            <a:ext cx="6048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Nirmala UI" pitchFamily="34" charset="0"/>
                <a:cs typeface="Nirmala UI" pitchFamily="34" charset="0"/>
              </a:rPr>
              <a:t>4. Simplificar as ações</a:t>
            </a:r>
          </a:p>
          <a:p>
            <a:endParaRPr lang="pt-BR" sz="3200" b="1" dirty="0">
              <a:latin typeface="Nirmala UI" pitchFamily="34" charset="0"/>
              <a:cs typeface="Nirmala UI" pitchFamily="34" charset="0"/>
            </a:endParaRPr>
          </a:p>
          <a:p>
            <a:endParaRPr lang="pt-BR" sz="3200" b="1" dirty="0">
              <a:latin typeface="Nirmala UI" pitchFamily="34" charset="0"/>
              <a:cs typeface="Nirmala UI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-74" y="5603756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itchFamily="34" charset="0"/>
                <a:cs typeface="Nirmala UI" pitchFamily="34" charset="0"/>
              </a:rPr>
              <a:t>5. Monitorar o desenvolvimento</a:t>
            </a:r>
          </a:p>
          <a:p>
            <a:endParaRPr lang="pt-BR" sz="3200" b="1" dirty="0">
              <a:latin typeface="Nirmala UI" pitchFamily="34" charset="0"/>
              <a:cs typeface="Nirmala UI" pitchFamily="34" charset="0"/>
            </a:endParaRPr>
          </a:p>
          <a:p>
            <a:endParaRPr lang="pt-BR" sz="3200" b="1" dirty="0">
              <a:latin typeface="Nirmala UI" pitchFamily="34" charset="0"/>
              <a:cs typeface="Nirmala UI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38" y="3175665"/>
            <a:ext cx="5472608" cy="306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8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75" y="908720"/>
            <a:ext cx="10747139" cy="2218556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864022" y="1124744"/>
            <a:ext cx="10678089" cy="105002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03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Integrando Ações</a:t>
            </a:r>
            <a:r>
              <a:rPr lang="pt-BR" sz="10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pt-BR" sz="103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na Prática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49" y="2857572"/>
            <a:ext cx="8986273" cy="366777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998" y="3284984"/>
            <a:ext cx="2868103" cy="286810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3" y="2909338"/>
            <a:ext cx="1585645" cy="158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15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tângulo"/>
          <p:cNvSpPr/>
          <p:nvPr/>
        </p:nvSpPr>
        <p:spPr>
          <a:xfrm>
            <a:off x="-264692" y="-35190"/>
            <a:ext cx="12273343" cy="6928379"/>
          </a:xfrm>
          <a:prstGeom prst="rect">
            <a:avLst/>
          </a:prstGeom>
          <a:solidFill>
            <a:srgbClr val="EAE8E6"/>
          </a:solidFill>
          <a:ln w="25400">
            <a:solidFill>
              <a:srgbClr val="85888D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 sz="1600"/>
          </a:p>
        </p:txBody>
      </p:sp>
      <p:grpSp>
        <p:nvGrpSpPr>
          <p:cNvPr id="125" name="Forma"/>
          <p:cNvGrpSpPr/>
          <p:nvPr/>
        </p:nvGrpSpPr>
        <p:grpSpPr>
          <a:xfrm>
            <a:off x="1298206" y="229322"/>
            <a:ext cx="9675740" cy="1299957"/>
            <a:chOff x="0" y="0"/>
            <a:chExt cx="19351479" cy="2599912"/>
          </a:xfrm>
        </p:grpSpPr>
        <p:sp>
          <p:nvSpPr>
            <p:cNvPr id="124" name="Forma"/>
            <p:cNvSpPr/>
            <p:nvPr/>
          </p:nvSpPr>
          <p:spPr>
            <a:xfrm>
              <a:off x="38174" y="38099"/>
              <a:ext cx="19275133" cy="2523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13" y="0"/>
                  </a:moveTo>
                  <a:lnTo>
                    <a:pt x="21600" y="70"/>
                  </a:lnTo>
                  <a:lnTo>
                    <a:pt x="20435" y="11066"/>
                  </a:lnTo>
                  <a:lnTo>
                    <a:pt x="21539" y="21324"/>
                  </a:lnTo>
                  <a:lnTo>
                    <a:pt x="0" y="21600"/>
                  </a:lnTo>
                  <a:lnTo>
                    <a:pt x="1295" y="10373"/>
                  </a:lnTo>
                  <a:lnTo>
                    <a:pt x="259" y="154"/>
                  </a:lnTo>
                  <a:lnTo>
                    <a:pt x="2413" y="0"/>
                  </a:lnTo>
                  <a:close/>
                </a:path>
              </a:pathLst>
            </a:custGeom>
            <a:solidFill>
              <a:srgbClr val="FA6C2A"/>
            </a:solidFill>
            <a:ln>
              <a:noFill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>
                  <a:solidFill>
                    <a:schemeClr val="accent4">
                      <a:hueOff val="384618"/>
                      <a:satOff val="3869"/>
                      <a:lumOff val="5802"/>
                    </a:schemeClr>
                  </a:solidFill>
                </a:defRPr>
              </a:pPr>
              <a:endParaRPr sz="1600"/>
            </a:p>
          </p:txBody>
        </p:sp>
        <p:pic>
          <p:nvPicPr>
            <p:cNvPr id="123" name="Forma" descr="Forma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19351480" cy="2599913"/>
            </a:xfrm>
            <a:prstGeom prst="rect">
              <a:avLst/>
            </a:prstGeom>
            <a:effectLst/>
          </p:spPr>
        </p:pic>
      </p:grpSp>
      <p:sp>
        <p:nvSpPr>
          <p:cNvPr id="126" name="QUAL O NOSSO SONHO"/>
          <p:cNvSpPr txBox="1"/>
          <p:nvPr/>
        </p:nvSpPr>
        <p:spPr>
          <a:xfrm>
            <a:off x="2048882" y="440047"/>
            <a:ext cx="8211992" cy="897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5500"/>
              <a:t>QUAL O NOSSO SONHO</a:t>
            </a:r>
          </a:p>
        </p:txBody>
      </p:sp>
      <p:sp>
        <p:nvSpPr>
          <p:cNvPr id="127" name="Oval"/>
          <p:cNvSpPr/>
          <p:nvPr/>
        </p:nvSpPr>
        <p:spPr>
          <a:xfrm>
            <a:off x="5327529" y="2454643"/>
            <a:ext cx="1586155" cy="1561975"/>
          </a:xfrm>
          <a:prstGeom prst="ellipse">
            <a:avLst/>
          </a:prstGeom>
          <a:ln w="114300">
            <a:solidFill>
              <a:srgbClr val="000000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 sz="1600"/>
          </a:p>
        </p:txBody>
      </p:sp>
      <p:sp>
        <p:nvSpPr>
          <p:cNvPr id="128" name="1"/>
          <p:cNvSpPr txBox="1"/>
          <p:nvPr/>
        </p:nvSpPr>
        <p:spPr>
          <a:xfrm>
            <a:off x="5836838" y="2655984"/>
            <a:ext cx="597921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4400">
                <a:solidFill>
                  <a:srgbClr val="FA7002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7200"/>
              <a:t>1</a:t>
            </a:r>
          </a:p>
        </p:txBody>
      </p:sp>
      <p:sp>
        <p:nvSpPr>
          <p:cNvPr id="129" name="TER DUPLAS MISSIONÁRIAS ATIVAS EM…"/>
          <p:cNvSpPr txBox="1"/>
          <p:nvPr/>
        </p:nvSpPr>
        <p:spPr>
          <a:xfrm>
            <a:off x="7223130" y="2101987"/>
            <a:ext cx="4825500" cy="2267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2286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TER DUPLAS MISSIONÁRIAS ATIVAS EM</a:t>
            </a:r>
          </a:p>
          <a:p>
            <a:pPr defTabSz="2286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NOSSA IGREJA</a:t>
            </a:r>
          </a:p>
        </p:txBody>
      </p:sp>
      <p:sp>
        <p:nvSpPr>
          <p:cNvPr id="130" name="Oval"/>
          <p:cNvSpPr/>
          <p:nvPr/>
        </p:nvSpPr>
        <p:spPr>
          <a:xfrm>
            <a:off x="5327529" y="4655335"/>
            <a:ext cx="1586155" cy="1561975"/>
          </a:xfrm>
          <a:prstGeom prst="ellipse">
            <a:avLst/>
          </a:prstGeom>
          <a:ln w="114300">
            <a:solidFill>
              <a:srgbClr val="000000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 sz="1600"/>
          </a:p>
        </p:txBody>
      </p:sp>
      <p:sp>
        <p:nvSpPr>
          <p:cNvPr id="131" name="2"/>
          <p:cNvSpPr txBox="1"/>
          <p:nvPr/>
        </p:nvSpPr>
        <p:spPr>
          <a:xfrm>
            <a:off x="5836838" y="4856676"/>
            <a:ext cx="597921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14400">
                <a:solidFill>
                  <a:srgbClr val="FF5B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7200"/>
              <a:t>2</a:t>
            </a:r>
          </a:p>
        </p:txBody>
      </p:sp>
      <p:sp>
        <p:nvSpPr>
          <p:cNvPr id="132" name="QUE CADA DUPLA MISSIONÁRIA SE…"/>
          <p:cNvSpPr txBox="1"/>
          <p:nvPr/>
        </p:nvSpPr>
        <p:spPr>
          <a:xfrm>
            <a:off x="770649" y="4579677"/>
            <a:ext cx="4254134" cy="17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r" defTabSz="2286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QUE CADA DUPLA MISSIONÁRIA SE</a:t>
            </a:r>
          </a:p>
          <a:p>
            <a:pPr algn="r" defTabSz="2286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MULTIPLIQUE</a:t>
            </a:r>
          </a:p>
        </p:txBody>
      </p:sp>
      <p:sp>
        <p:nvSpPr>
          <p:cNvPr id="133" name="Linha"/>
          <p:cNvSpPr/>
          <p:nvPr/>
        </p:nvSpPr>
        <p:spPr>
          <a:xfrm flipV="1">
            <a:off x="6120606" y="4130340"/>
            <a:ext cx="1" cy="411273"/>
          </a:xfrm>
          <a:prstGeom prst="line">
            <a:avLst/>
          </a:prstGeom>
          <a:ln w="114300">
            <a:solidFill>
              <a:srgbClr val="000000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 sz="1600"/>
          </a:p>
        </p:txBody>
      </p:sp>
      <p:sp>
        <p:nvSpPr>
          <p:cNvPr id="134" name="Linha"/>
          <p:cNvSpPr/>
          <p:nvPr/>
        </p:nvSpPr>
        <p:spPr>
          <a:xfrm flipV="1">
            <a:off x="6136075" y="6331032"/>
            <a:ext cx="1" cy="411273"/>
          </a:xfrm>
          <a:prstGeom prst="line">
            <a:avLst/>
          </a:prstGeom>
          <a:ln w="114300">
            <a:solidFill>
              <a:srgbClr val="000000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 sz="1600"/>
          </a:p>
        </p:txBody>
      </p:sp>
      <p:pic>
        <p:nvPicPr>
          <p:cNvPr id="135" name="MIPES-01.png" descr="MIPES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0865" y="1818779"/>
            <a:ext cx="2833703" cy="2833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MIPES-02.png" descr="MIPES-0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34142" y="3495697"/>
            <a:ext cx="3655526" cy="36555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67728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tângulo"/>
          <p:cNvSpPr/>
          <p:nvPr/>
        </p:nvSpPr>
        <p:spPr>
          <a:xfrm>
            <a:off x="28086" y="-63755"/>
            <a:ext cx="12185041" cy="6914573"/>
          </a:xfrm>
          <a:prstGeom prst="rect">
            <a:avLst/>
          </a:prstGeom>
          <a:solidFill>
            <a:srgbClr val="EAE8E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139" name="Oval"/>
          <p:cNvSpPr/>
          <p:nvPr/>
        </p:nvSpPr>
        <p:spPr>
          <a:xfrm>
            <a:off x="5327529" y="556610"/>
            <a:ext cx="1586155" cy="1561975"/>
          </a:xfrm>
          <a:prstGeom prst="ellipse">
            <a:avLst/>
          </a:prstGeom>
          <a:ln w="114300">
            <a:solidFill>
              <a:srgbClr val="000000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 sz="1600"/>
          </a:p>
        </p:txBody>
      </p:sp>
      <p:sp>
        <p:nvSpPr>
          <p:cNvPr id="140" name="3"/>
          <p:cNvSpPr txBox="1"/>
          <p:nvPr/>
        </p:nvSpPr>
        <p:spPr>
          <a:xfrm>
            <a:off x="5821369" y="757951"/>
            <a:ext cx="597921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4400">
                <a:solidFill>
                  <a:srgbClr val="FA7002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7200"/>
              <a:t>3</a:t>
            </a:r>
          </a:p>
        </p:txBody>
      </p:sp>
      <p:sp>
        <p:nvSpPr>
          <p:cNvPr id="141" name="4"/>
          <p:cNvSpPr txBox="1"/>
          <p:nvPr/>
        </p:nvSpPr>
        <p:spPr>
          <a:xfrm>
            <a:off x="5837828" y="2900154"/>
            <a:ext cx="597921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14400">
                <a:solidFill>
                  <a:srgbClr val="FF5B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7200"/>
              <a:t>4</a:t>
            </a:r>
          </a:p>
        </p:txBody>
      </p:sp>
      <p:sp>
        <p:nvSpPr>
          <p:cNvPr id="142" name="Oval"/>
          <p:cNvSpPr/>
          <p:nvPr/>
        </p:nvSpPr>
        <p:spPr>
          <a:xfrm>
            <a:off x="5327529" y="2698813"/>
            <a:ext cx="1586155" cy="1561975"/>
          </a:xfrm>
          <a:prstGeom prst="ellipse">
            <a:avLst/>
          </a:prstGeom>
          <a:ln w="114300">
            <a:solidFill>
              <a:srgbClr val="000000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 sz="1600"/>
          </a:p>
        </p:txBody>
      </p:sp>
      <p:sp>
        <p:nvSpPr>
          <p:cNvPr id="143" name="Oval"/>
          <p:cNvSpPr/>
          <p:nvPr/>
        </p:nvSpPr>
        <p:spPr>
          <a:xfrm>
            <a:off x="5327529" y="4853653"/>
            <a:ext cx="1586155" cy="1561975"/>
          </a:xfrm>
          <a:prstGeom prst="ellipse">
            <a:avLst/>
          </a:prstGeom>
          <a:ln w="114300">
            <a:solidFill>
              <a:srgbClr val="000000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 sz="1600"/>
          </a:p>
        </p:txBody>
      </p:sp>
      <p:sp>
        <p:nvSpPr>
          <p:cNvPr id="144" name="5"/>
          <p:cNvSpPr txBox="1"/>
          <p:nvPr/>
        </p:nvSpPr>
        <p:spPr>
          <a:xfrm>
            <a:off x="5837828" y="5074044"/>
            <a:ext cx="597921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14400">
                <a:solidFill>
                  <a:srgbClr val="FF5B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7200"/>
              <a:t>5</a:t>
            </a:r>
          </a:p>
        </p:txBody>
      </p:sp>
      <p:sp>
        <p:nvSpPr>
          <p:cNvPr id="145" name="TER CLASSES BÍBLICAS EM NOSSA…"/>
          <p:cNvSpPr txBox="1"/>
          <p:nvPr/>
        </p:nvSpPr>
        <p:spPr>
          <a:xfrm>
            <a:off x="6913131" y="480953"/>
            <a:ext cx="5299996" cy="17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2286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TER CLASSES BÍBLICAS EM NOSSA</a:t>
            </a:r>
          </a:p>
          <a:p>
            <a:pPr algn="ctr" defTabSz="2286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IGREJA</a:t>
            </a:r>
          </a:p>
        </p:txBody>
      </p:sp>
      <p:sp>
        <p:nvSpPr>
          <p:cNvPr id="146" name="TER UMA LISTA COM O NOME DOS…"/>
          <p:cNvSpPr txBox="1"/>
          <p:nvPr/>
        </p:nvSpPr>
        <p:spPr>
          <a:xfrm>
            <a:off x="28086" y="2469269"/>
            <a:ext cx="5299443" cy="2021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2286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/>
              <a:t>TER UMA LISTA COM O NOME DOS</a:t>
            </a:r>
          </a:p>
          <a:p>
            <a:pPr algn="ctr" defTabSz="2286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/>
              <a:t>AMIGOS QUE ESTUDAM A BÍBLIA</a:t>
            </a:r>
          </a:p>
        </p:txBody>
      </p:sp>
      <p:sp>
        <p:nvSpPr>
          <p:cNvPr id="147" name="TER PESSOAS QUE MINISTRAM…"/>
          <p:cNvSpPr txBox="1"/>
          <p:nvPr/>
        </p:nvSpPr>
        <p:spPr>
          <a:xfrm>
            <a:off x="7437928" y="4752595"/>
            <a:ext cx="4803285" cy="17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2286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TER PESSOAS QUE MINISTRAM</a:t>
            </a:r>
          </a:p>
          <a:p>
            <a:pPr algn="ctr" defTabSz="2286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ESTUDOS BÍBLICOS</a:t>
            </a:r>
          </a:p>
        </p:txBody>
      </p:sp>
      <p:sp>
        <p:nvSpPr>
          <p:cNvPr id="148" name="Linha"/>
          <p:cNvSpPr/>
          <p:nvPr/>
        </p:nvSpPr>
        <p:spPr>
          <a:xfrm flipV="1">
            <a:off x="6137065" y="60684"/>
            <a:ext cx="1" cy="411273"/>
          </a:xfrm>
          <a:prstGeom prst="line">
            <a:avLst/>
          </a:prstGeom>
          <a:ln w="114300">
            <a:solidFill>
              <a:srgbClr val="000000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 sz="1600"/>
          </a:p>
        </p:txBody>
      </p:sp>
      <p:sp>
        <p:nvSpPr>
          <p:cNvPr id="149" name="Linha"/>
          <p:cNvSpPr/>
          <p:nvPr/>
        </p:nvSpPr>
        <p:spPr>
          <a:xfrm flipV="1">
            <a:off x="6120606" y="2196712"/>
            <a:ext cx="1" cy="411273"/>
          </a:xfrm>
          <a:prstGeom prst="line">
            <a:avLst/>
          </a:prstGeom>
          <a:ln w="114300">
            <a:solidFill>
              <a:srgbClr val="000000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 sz="1600"/>
          </a:p>
        </p:txBody>
      </p:sp>
      <p:sp>
        <p:nvSpPr>
          <p:cNvPr id="150" name="Linha"/>
          <p:cNvSpPr/>
          <p:nvPr/>
        </p:nvSpPr>
        <p:spPr>
          <a:xfrm flipV="1">
            <a:off x="6137065" y="4367459"/>
            <a:ext cx="1" cy="411273"/>
          </a:xfrm>
          <a:prstGeom prst="line">
            <a:avLst/>
          </a:prstGeom>
          <a:ln w="114300">
            <a:solidFill>
              <a:srgbClr val="000000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 sz="1600"/>
          </a:p>
        </p:txBody>
      </p:sp>
      <p:sp>
        <p:nvSpPr>
          <p:cNvPr id="151" name="Linha"/>
          <p:cNvSpPr/>
          <p:nvPr/>
        </p:nvSpPr>
        <p:spPr>
          <a:xfrm flipV="1">
            <a:off x="6120606" y="6487644"/>
            <a:ext cx="1" cy="411273"/>
          </a:xfrm>
          <a:prstGeom prst="line">
            <a:avLst/>
          </a:prstGeom>
          <a:ln w="114300">
            <a:solidFill>
              <a:srgbClr val="000000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 sz="1600"/>
          </a:p>
        </p:txBody>
      </p:sp>
      <p:pic>
        <p:nvPicPr>
          <p:cNvPr id="152" name="MIPES-03.png" descr="MIPES-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7139" y="28032"/>
            <a:ext cx="2404838" cy="2404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MIPES-04.png" descr="MIPES-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19616" y="2095377"/>
            <a:ext cx="2756084" cy="2756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MIPES-05.png" descr="MIPES-0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62295" y="4267953"/>
            <a:ext cx="2359302" cy="23593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605488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tângulo"/>
          <p:cNvSpPr/>
          <p:nvPr/>
        </p:nvSpPr>
        <p:spPr>
          <a:xfrm>
            <a:off x="28086" y="-63755"/>
            <a:ext cx="12185041" cy="6914573"/>
          </a:xfrm>
          <a:prstGeom prst="rect">
            <a:avLst/>
          </a:prstGeom>
          <a:solidFill>
            <a:srgbClr val="EAE8E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157" name="Oval"/>
          <p:cNvSpPr/>
          <p:nvPr/>
        </p:nvSpPr>
        <p:spPr>
          <a:xfrm>
            <a:off x="5327529" y="556610"/>
            <a:ext cx="1586155" cy="1561975"/>
          </a:xfrm>
          <a:prstGeom prst="ellipse">
            <a:avLst/>
          </a:prstGeom>
          <a:ln w="114300">
            <a:solidFill>
              <a:srgbClr val="000000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 sz="1600"/>
          </a:p>
        </p:txBody>
      </p:sp>
      <p:sp>
        <p:nvSpPr>
          <p:cNvPr id="158" name="6"/>
          <p:cNvSpPr txBox="1"/>
          <p:nvPr/>
        </p:nvSpPr>
        <p:spPr>
          <a:xfrm>
            <a:off x="5821369" y="757951"/>
            <a:ext cx="597921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4400">
                <a:solidFill>
                  <a:srgbClr val="FA7002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7200"/>
              <a:t>6</a:t>
            </a:r>
          </a:p>
        </p:txBody>
      </p:sp>
      <p:sp>
        <p:nvSpPr>
          <p:cNvPr id="159" name="7"/>
          <p:cNvSpPr txBox="1"/>
          <p:nvPr/>
        </p:nvSpPr>
        <p:spPr>
          <a:xfrm>
            <a:off x="5837828" y="2887454"/>
            <a:ext cx="597921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14400">
                <a:solidFill>
                  <a:srgbClr val="FF5B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7200"/>
              <a:t>7</a:t>
            </a:r>
          </a:p>
        </p:txBody>
      </p:sp>
      <p:sp>
        <p:nvSpPr>
          <p:cNvPr id="160" name="Oval"/>
          <p:cNvSpPr/>
          <p:nvPr/>
        </p:nvSpPr>
        <p:spPr>
          <a:xfrm>
            <a:off x="5327529" y="2686113"/>
            <a:ext cx="1586155" cy="1561975"/>
          </a:xfrm>
          <a:prstGeom prst="ellipse">
            <a:avLst/>
          </a:prstGeom>
          <a:ln w="114300">
            <a:solidFill>
              <a:srgbClr val="000000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 sz="1600"/>
          </a:p>
        </p:txBody>
      </p:sp>
      <p:sp>
        <p:nvSpPr>
          <p:cNvPr id="161" name="Oval"/>
          <p:cNvSpPr/>
          <p:nvPr/>
        </p:nvSpPr>
        <p:spPr>
          <a:xfrm>
            <a:off x="5327529" y="4847303"/>
            <a:ext cx="1586155" cy="1561975"/>
          </a:xfrm>
          <a:prstGeom prst="ellipse">
            <a:avLst/>
          </a:prstGeom>
          <a:ln w="114300">
            <a:solidFill>
              <a:srgbClr val="000000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 sz="1600"/>
          </a:p>
        </p:txBody>
      </p:sp>
      <p:sp>
        <p:nvSpPr>
          <p:cNvPr id="162" name="8"/>
          <p:cNvSpPr txBox="1"/>
          <p:nvPr/>
        </p:nvSpPr>
        <p:spPr>
          <a:xfrm>
            <a:off x="5837828" y="5048644"/>
            <a:ext cx="597921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14400">
                <a:solidFill>
                  <a:srgbClr val="FF5B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7200"/>
              <a:t>8</a:t>
            </a:r>
          </a:p>
        </p:txBody>
      </p:sp>
      <p:sp>
        <p:nvSpPr>
          <p:cNvPr id="163" name="INTEGRAR OS PEQUENOS GRUPOS ÀS…"/>
          <p:cNvSpPr txBox="1"/>
          <p:nvPr/>
        </p:nvSpPr>
        <p:spPr>
          <a:xfrm>
            <a:off x="28085" y="327065"/>
            <a:ext cx="5298890" cy="2021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2286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/>
              <a:t>INTEGRAR OS PEQUENOS GRUPOS ÀS</a:t>
            </a:r>
          </a:p>
          <a:p>
            <a:pPr algn="ctr" defTabSz="2286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/>
              <a:t>UNIDADES DE AÇÃO QUANDO POSSÍVEL</a:t>
            </a:r>
          </a:p>
        </p:txBody>
      </p:sp>
      <p:sp>
        <p:nvSpPr>
          <p:cNvPr id="164" name="TER PEQUENOS GRUPOS QUE SE…"/>
          <p:cNvSpPr txBox="1"/>
          <p:nvPr/>
        </p:nvSpPr>
        <p:spPr>
          <a:xfrm>
            <a:off x="6768678" y="2610456"/>
            <a:ext cx="5444449" cy="17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2286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TER PEQUENOS GRUPOS QUE SE</a:t>
            </a:r>
          </a:p>
          <a:p>
            <a:pPr algn="ctr" defTabSz="2286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MULTIPLIQUEM</a:t>
            </a:r>
          </a:p>
        </p:txBody>
      </p:sp>
      <p:sp>
        <p:nvSpPr>
          <p:cNvPr id="165" name="ENVOLVER OS MEMBROS NO &quot;MEU…"/>
          <p:cNvSpPr txBox="1"/>
          <p:nvPr/>
        </p:nvSpPr>
        <p:spPr>
          <a:xfrm>
            <a:off x="0" y="4494648"/>
            <a:ext cx="4924309" cy="2267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2286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ENVOLVER OS MEMBROS NO "MEU</a:t>
            </a:r>
          </a:p>
          <a:p>
            <a:pPr algn="ctr" defTabSz="2286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TALENTO, MEU MINISTÉRIO"</a:t>
            </a:r>
          </a:p>
        </p:txBody>
      </p:sp>
      <p:sp>
        <p:nvSpPr>
          <p:cNvPr id="166" name="Linha"/>
          <p:cNvSpPr/>
          <p:nvPr/>
        </p:nvSpPr>
        <p:spPr>
          <a:xfrm flipV="1">
            <a:off x="6120606" y="92610"/>
            <a:ext cx="1" cy="411273"/>
          </a:xfrm>
          <a:prstGeom prst="line">
            <a:avLst/>
          </a:prstGeom>
          <a:ln w="114300">
            <a:solidFill>
              <a:srgbClr val="000000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 sz="1600"/>
          </a:p>
        </p:txBody>
      </p:sp>
      <p:sp>
        <p:nvSpPr>
          <p:cNvPr id="167" name="Linha"/>
          <p:cNvSpPr/>
          <p:nvPr/>
        </p:nvSpPr>
        <p:spPr>
          <a:xfrm flipV="1">
            <a:off x="6137065" y="4367459"/>
            <a:ext cx="1" cy="411273"/>
          </a:xfrm>
          <a:prstGeom prst="line">
            <a:avLst/>
          </a:prstGeom>
          <a:ln w="114300">
            <a:solidFill>
              <a:srgbClr val="000000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 sz="1600"/>
          </a:p>
        </p:txBody>
      </p:sp>
      <p:sp>
        <p:nvSpPr>
          <p:cNvPr id="168" name="Linha"/>
          <p:cNvSpPr/>
          <p:nvPr/>
        </p:nvSpPr>
        <p:spPr>
          <a:xfrm flipV="1">
            <a:off x="6120606" y="2184012"/>
            <a:ext cx="1" cy="411273"/>
          </a:xfrm>
          <a:prstGeom prst="line">
            <a:avLst/>
          </a:prstGeom>
          <a:ln w="114300">
            <a:solidFill>
              <a:srgbClr val="000000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 sz="1600"/>
          </a:p>
        </p:txBody>
      </p:sp>
      <p:sp>
        <p:nvSpPr>
          <p:cNvPr id="169" name="Linha"/>
          <p:cNvSpPr/>
          <p:nvPr/>
        </p:nvSpPr>
        <p:spPr>
          <a:xfrm flipV="1">
            <a:off x="6120606" y="6477849"/>
            <a:ext cx="1" cy="411273"/>
          </a:xfrm>
          <a:prstGeom prst="line">
            <a:avLst/>
          </a:prstGeom>
          <a:ln w="114300">
            <a:solidFill>
              <a:srgbClr val="000000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 sz="1600"/>
          </a:p>
        </p:txBody>
      </p:sp>
      <p:pic>
        <p:nvPicPr>
          <p:cNvPr id="170" name="MIPES-06.png" descr="MIPES-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92181" y="147409"/>
            <a:ext cx="2617285" cy="2617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MIPES-07.png" descr="MIPES-0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5287" y="1719300"/>
            <a:ext cx="2911666" cy="2911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MIPES-08.png" descr="MIPES-0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38623" y="3748809"/>
            <a:ext cx="3100255" cy="31002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926176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tângulo"/>
          <p:cNvSpPr/>
          <p:nvPr/>
        </p:nvSpPr>
        <p:spPr>
          <a:xfrm>
            <a:off x="28086" y="-63755"/>
            <a:ext cx="12185041" cy="6914573"/>
          </a:xfrm>
          <a:prstGeom prst="rect">
            <a:avLst/>
          </a:prstGeom>
          <a:solidFill>
            <a:srgbClr val="EAE8E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175" name="Oval"/>
          <p:cNvSpPr/>
          <p:nvPr/>
        </p:nvSpPr>
        <p:spPr>
          <a:xfrm>
            <a:off x="5327529" y="556610"/>
            <a:ext cx="1586155" cy="1561975"/>
          </a:xfrm>
          <a:prstGeom prst="ellipse">
            <a:avLst/>
          </a:prstGeom>
          <a:ln w="114300">
            <a:solidFill>
              <a:srgbClr val="000000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 sz="1600"/>
          </a:p>
        </p:txBody>
      </p:sp>
      <p:sp>
        <p:nvSpPr>
          <p:cNvPr id="176" name="9"/>
          <p:cNvSpPr txBox="1"/>
          <p:nvPr/>
        </p:nvSpPr>
        <p:spPr>
          <a:xfrm>
            <a:off x="5821369" y="757951"/>
            <a:ext cx="597921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4400">
                <a:solidFill>
                  <a:srgbClr val="FA7002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7200"/>
              <a:t>9</a:t>
            </a:r>
          </a:p>
        </p:txBody>
      </p:sp>
      <p:sp>
        <p:nvSpPr>
          <p:cNvPr id="177" name="10"/>
          <p:cNvSpPr txBox="1"/>
          <p:nvPr/>
        </p:nvSpPr>
        <p:spPr>
          <a:xfrm>
            <a:off x="5550706" y="2849354"/>
            <a:ext cx="1144544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14400">
                <a:solidFill>
                  <a:srgbClr val="FF5B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7200"/>
              <a:t>10</a:t>
            </a:r>
          </a:p>
        </p:txBody>
      </p:sp>
      <p:sp>
        <p:nvSpPr>
          <p:cNvPr id="178" name="Oval"/>
          <p:cNvSpPr/>
          <p:nvPr/>
        </p:nvSpPr>
        <p:spPr>
          <a:xfrm>
            <a:off x="5327529" y="2703709"/>
            <a:ext cx="1586155" cy="1561975"/>
          </a:xfrm>
          <a:prstGeom prst="ellipse">
            <a:avLst/>
          </a:prstGeom>
          <a:ln w="114300">
            <a:solidFill>
              <a:srgbClr val="000000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 sz="1600"/>
          </a:p>
        </p:txBody>
      </p:sp>
      <p:sp>
        <p:nvSpPr>
          <p:cNvPr id="179" name="QUE TODOS OS NOVOS MEMBROS…"/>
          <p:cNvSpPr txBox="1"/>
          <p:nvPr/>
        </p:nvSpPr>
        <p:spPr>
          <a:xfrm>
            <a:off x="7407525" y="208148"/>
            <a:ext cx="4805602" cy="3076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2286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/>
              <a:t>QUE TODOS OS NOVOS MEMBROS</a:t>
            </a:r>
          </a:p>
          <a:p>
            <a:pPr algn="ctr" defTabSz="2286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/>
              <a:t>BATIZADOS FAÇAM PARTE DAS CLASSES</a:t>
            </a:r>
          </a:p>
          <a:p>
            <a:pPr algn="ctr" defTabSz="2286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/>
              <a:t>DO CICLO DO DISCIPULADO</a:t>
            </a:r>
          </a:p>
        </p:txBody>
      </p:sp>
      <p:sp>
        <p:nvSpPr>
          <p:cNvPr id="180" name="TER UMA ESCOLA DE MISSÕES…"/>
          <p:cNvSpPr txBox="1"/>
          <p:nvPr/>
        </p:nvSpPr>
        <p:spPr>
          <a:xfrm>
            <a:off x="28085" y="2572356"/>
            <a:ext cx="5081009" cy="17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2286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TER UMA ESCOLA DE MISSÕES</a:t>
            </a:r>
          </a:p>
          <a:p>
            <a:pPr algn="ctr" defTabSz="2286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PERMANENTE</a:t>
            </a:r>
          </a:p>
        </p:txBody>
      </p:sp>
      <p:sp>
        <p:nvSpPr>
          <p:cNvPr id="181" name="Linha"/>
          <p:cNvSpPr/>
          <p:nvPr/>
        </p:nvSpPr>
        <p:spPr>
          <a:xfrm flipV="1">
            <a:off x="6120606" y="58412"/>
            <a:ext cx="1" cy="411273"/>
          </a:xfrm>
          <a:prstGeom prst="line">
            <a:avLst/>
          </a:prstGeom>
          <a:ln w="114300">
            <a:solidFill>
              <a:srgbClr val="000000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 sz="1600"/>
          </a:p>
        </p:txBody>
      </p:sp>
      <p:sp>
        <p:nvSpPr>
          <p:cNvPr id="182" name="Linha"/>
          <p:cNvSpPr/>
          <p:nvPr/>
        </p:nvSpPr>
        <p:spPr>
          <a:xfrm flipV="1">
            <a:off x="6120606" y="2205511"/>
            <a:ext cx="1" cy="411273"/>
          </a:xfrm>
          <a:prstGeom prst="line">
            <a:avLst/>
          </a:prstGeom>
          <a:ln w="114300">
            <a:solidFill>
              <a:srgbClr val="000000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 sz="1600"/>
          </a:p>
        </p:txBody>
      </p:sp>
      <p:pic>
        <p:nvPicPr>
          <p:cNvPr id="183" name="MIPES-09.png" descr="MIPES-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7427" y="-1278181"/>
            <a:ext cx="4047496" cy="4047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MIPES-10.png" descr="MIPES-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75048" y="2840574"/>
            <a:ext cx="2898085" cy="28926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947703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MIPES-12.png" descr="MIPES-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0966" y="-19490"/>
            <a:ext cx="7059930" cy="705993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211" name="Duplas Missionárias Ativas"/>
          <p:cNvSpPr txBox="1"/>
          <p:nvPr/>
        </p:nvSpPr>
        <p:spPr>
          <a:xfrm>
            <a:off x="6791317" y="287032"/>
            <a:ext cx="2367678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4000"/>
            </a:lvl1pPr>
          </a:lstStyle>
          <a:p>
            <a:r>
              <a:rPr sz="2000" dirty="0" err="1"/>
              <a:t>Duplas</a:t>
            </a:r>
            <a:r>
              <a:rPr sz="2000" dirty="0"/>
              <a:t> </a:t>
            </a:r>
            <a:r>
              <a:rPr sz="2000" dirty="0" err="1"/>
              <a:t>Missionárias</a:t>
            </a:r>
            <a:r>
              <a:rPr sz="2000" dirty="0"/>
              <a:t> </a:t>
            </a:r>
            <a:r>
              <a:rPr sz="2000" dirty="0" err="1"/>
              <a:t>Ativas</a:t>
            </a:r>
            <a:endParaRPr sz="2000" dirty="0"/>
          </a:p>
        </p:txBody>
      </p:sp>
      <p:sp>
        <p:nvSpPr>
          <p:cNvPr id="212" name="Classes Bíblicas ou…"/>
          <p:cNvSpPr txBox="1"/>
          <p:nvPr/>
        </p:nvSpPr>
        <p:spPr>
          <a:xfrm>
            <a:off x="5079539" y="2589306"/>
            <a:ext cx="2930287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defRPr sz="4000"/>
            </a:pPr>
            <a:r>
              <a:rPr sz="2000"/>
              <a:t>Classes Bíblicas ou </a:t>
            </a:r>
          </a:p>
          <a:p>
            <a:pPr>
              <a:defRPr sz="4000"/>
            </a:pPr>
            <a:r>
              <a:rPr sz="2000"/>
              <a:t>Espaços Novo Tempo</a:t>
            </a:r>
          </a:p>
        </p:txBody>
      </p:sp>
      <p:sp>
        <p:nvSpPr>
          <p:cNvPr id="213" name="Mobilização Missionária nas UA"/>
          <p:cNvSpPr txBox="1"/>
          <p:nvPr/>
        </p:nvSpPr>
        <p:spPr>
          <a:xfrm>
            <a:off x="5079539" y="3399064"/>
            <a:ext cx="2930287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4000"/>
            </a:lvl1pPr>
          </a:lstStyle>
          <a:p>
            <a:r>
              <a:rPr sz="2000"/>
              <a:t>Mobilização Missionária nas UA</a:t>
            </a:r>
          </a:p>
        </p:txBody>
      </p:sp>
      <p:sp>
        <p:nvSpPr>
          <p:cNvPr id="214" name="Visitação a membros…"/>
          <p:cNvSpPr txBox="1"/>
          <p:nvPr/>
        </p:nvSpPr>
        <p:spPr>
          <a:xfrm>
            <a:off x="1629407" y="3492346"/>
            <a:ext cx="2930287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defRPr sz="4000"/>
            </a:pPr>
            <a:r>
              <a:rPr sz="2000"/>
              <a:t>Visitação a membros </a:t>
            </a:r>
          </a:p>
          <a:p>
            <a:pPr>
              <a:defRPr sz="4000"/>
            </a:pPr>
            <a:r>
              <a:rPr sz="2000"/>
              <a:t>A fim de envolvê-los</a:t>
            </a:r>
          </a:p>
        </p:txBody>
      </p:sp>
      <p:sp>
        <p:nvSpPr>
          <p:cNvPr id="215" name="Domingos Evangelíticos"/>
          <p:cNvSpPr txBox="1"/>
          <p:nvPr/>
        </p:nvSpPr>
        <p:spPr>
          <a:xfrm>
            <a:off x="4785457" y="5651803"/>
            <a:ext cx="2930287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4000"/>
            </a:lvl1pPr>
          </a:lstStyle>
          <a:p>
            <a:r>
              <a:rPr sz="2000"/>
              <a:t>Domingos Evangelíticos</a:t>
            </a:r>
          </a:p>
        </p:txBody>
      </p:sp>
    </p:spTree>
    <p:extLst>
      <p:ext uri="{BB962C8B-B14F-4D97-AF65-F5344CB8AC3E}">
        <p14:creationId xmlns:p14="http://schemas.microsoft.com/office/powerpoint/2010/main" val="1359812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734"/>
            <a:ext cx="12241212" cy="403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QUAL O NOSSO SONHO"/>
          <p:cNvSpPr txBox="1"/>
          <p:nvPr/>
        </p:nvSpPr>
        <p:spPr>
          <a:xfrm>
            <a:off x="0" y="4842058"/>
            <a:ext cx="12241212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pt-BR" sz="4200" dirty="0">
                <a:solidFill>
                  <a:schemeClr val="tx1"/>
                </a:solidFill>
                <a:latin typeface="Eras Bold ITC" pitchFamily="34" charset="0"/>
              </a:rPr>
              <a:t>SEGUIR O PROCESSO NÃO É FÁCIL, POR ISSO PRECISAMOS UNIR FORÇAS </a:t>
            </a:r>
            <a:endParaRPr lang="pt-BR" sz="1200" dirty="0">
              <a:solidFill>
                <a:schemeClr val="tx1"/>
              </a:solidFill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2255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MIPES-13.png" descr="MIPES-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8220" y="-346772"/>
            <a:ext cx="7204772" cy="7204772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ábado Missionário"/>
          <p:cNvSpPr txBox="1"/>
          <p:nvPr/>
        </p:nvSpPr>
        <p:spPr>
          <a:xfrm>
            <a:off x="5265380" y="699749"/>
            <a:ext cx="2095125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/>
            </a:lvl1pPr>
          </a:lstStyle>
          <a:p>
            <a:r>
              <a:rPr sz="2000"/>
              <a:t>Sábado Missionário</a:t>
            </a:r>
          </a:p>
        </p:txBody>
      </p:sp>
      <p:sp>
        <p:nvSpPr>
          <p:cNvPr id="219" name="1. Sermão Missionário"/>
          <p:cNvSpPr txBox="1"/>
          <p:nvPr/>
        </p:nvSpPr>
        <p:spPr>
          <a:xfrm>
            <a:off x="5059404" y="2224625"/>
            <a:ext cx="1344964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800"/>
              <a:t>1. Sermão Missionário</a:t>
            </a:r>
          </a:p>
        </p:txBody>
      </p:sp>
      <p:sp>
        <p:nvSpPr>
          <p:cNvPr id="220" name="2. Oração pelos Interessados"/>
          <p:cNvSpPr txBox="1"/>
          <p:nvPr/>
        </p:nvSpPr>
        <p:spPr>
          <a:xfrm>
            <a:off x="6426427" y="2194954"/>
            <a:ext cx="1625237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800"/>
              <a:t>2. Oração pelos Interessados</a:t>
            </a:r>
          </a:p>
        </p:txBody>
      </p:sp>
      <p:sp>
        <p:nvSpPr>
          <p:cNvPr id="221" name="3. Testemunho"/>
          <p:cNvSpPr txBox="1"/>
          <p:nvPr/>
        </p:nvSpPr>
        <p:spPr>
          <a:xfrm>
            <a:off x="9473648" y="1462708"/>
            <a:ext cx="1737103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800"/>
              <a:t>3. Testemunho</a:t>
            </a:r>
          </a:p>
        </p:txBody>
      </p:sp>
      <p:sp>
        <p:nvSpPr>
          <p:cNvPr id="222" name="4. Batismo"/>
          <p:cNvSpPr txBox="1"/>
          <p:nvPr/>
        </p:nvSpPr>
        <p:spPr>
          <a:xfrm>
            <a:off x="9645977" y="2925442"/>
            <a:ext cx="1625237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800"/>
              <a:t>4. Batismo</a:t>
            </a:r>
          </a:p>
        </p:txBody>
      </p:sp>
      <p:sp>
        <p:nvSpPr>
          <p:cNvPr id="223" name="Treinamentos"/>
          <p:cNvSpPr txBox="1"/>
          <p:nvPr/>
        </p:nvSpPr>
        <p:spPr>
          <a:xfrm>
            <a:off x="6455074" y="3738414"/>
            <a:ext cx="1477840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/>
            </a:lvl1pPr>
          </a:lstStyle>
          <a:p>
            <a:r>
              <a:rPr sz="2000"/>
              <a:t>Treinamentos</a:t>
            </a:r>
          </a:p>
        </p:txBody>
      </p:sp>
      <p:sp>
        <p:nvSpPr>
          <p:cNvPr id="224" name="Treinamentos nas UA"/>
          <p:cNvSpPr txBox="1"/>
          <p:nvPr/>
        </p:nvSpPr>
        <p:spPr>
          <a:xfrm>
            <a:off x="3734778" y="3249464"/>
            <a:ext cx="2260875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/>
            </a:lvl1pPr>
          </a:lstStyle>
          <a:p>
            <a:r>
              <a:rPr sz="2000"/>
              <a:t>Treinamentos nas UA</a:t>
            </a:r>
          </a:p>
        </p:txBody>
      </p:sp>
      <p:sp>
        <p:nvSpPr>
          <p:cNvPr id="225" name="Escola Missionária"/>
          <p:cNvSpPr txBox="1"/>
          <p:nvPr/>
        </p:nvSpPr>
        <p:spPr>
          <a:xfrm>
            <a:off x="1816923" y="3757464"/>
            <a:ext cx="1964769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/>
            </a:lvl1pPr>
          </a:lstStyle>
          <a:p>
            <a:r>
              <a:rPr sz="2000"/>
              <a:t>Escola Missionária</a:t>
            </a:r>
          </a:p>
        </p:txBody>
      </p:sp>
      <p:sp>
        <p:nvSpPr>
          <p:cNvPr id="226" name="Entrega de Materiais"/>
          <p:cNvSpPr txBox="1"/>
          <p:nvPr/>
        </p:nvSpPr>
        <p:spPr>
          <a:xfrm>
            <a:off x="4326644" y="5799179"/>
            <a:ext cx="2212529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/>
            </a:lvl1pPr>
          </a:lstStyle>
          <a:p>
            <a:r>
              <a:rPr sz="2000"/>
              <a:t>Entrega de Materiais</a:t>
            </a:r>
          </a:p>
        </p:txBody>
      </p:sp>
    </p:spTree>
    <p:extLst>
      <p:ext uri="{BB962C8B-B14F-4D97-AF65-F5344CB8AC3E}">
        <p14:creationId xmlns:p14="http://schemas.microsoft.com/office/powerpoint/2010/main" val="22734786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MIPES-14.png" descr="MIPES-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7001" y="-221910"/>
            <a:ext cx="7079910" cy="707991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Celebração Missionária"/>
          <p:cNvSpPr txBox="1"/>
          <p:nvPr/>
        </p:nvSpPr>
        <p:spPr>
          <a:xfrm>
            <a:off x="6368058" y="295525"/>
            <a:ext cx="2474075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/>
            </a:lvl1pPr>
          </a:lstStyle>
          <a:p>
            <a:r>
              <a:rPr sz="2000"/>
              <a:t>Celebração Missionária</a:t>
            </a:r>
          </a:p>
        </p:txBody>
      </p:sp>
      <p:sp>
        <p:nvSpPr>
          <p:cNvPr id="230" name="Vigília Missionária"/>
          <p:cNvSpPr txBox="1"/>
          <p:nvPr/>
        </p:nvSpPr>
        <p:spPr>
          <a:xfrm>
            <a:off x="5841434" y="2271312"/>
            <a:ext cx="1941237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/>
            </a:lvl1pPr>
          </a:lstStyle>
          <a:p>
            <a:r>
              <a:rPr sz="2000"/>
              <a:t>Vigília Missionária</a:t>
            </a:r>
          </a:p>
        </p:txBody>
      </p:sp>
      <p:sp>
        <p:nvSpPr>
          <p:cNvPr id="231" name="Reunião para avaliação e Planejamento"/>
          <p:cNvSpPr txBox="1"/>
          <p:nvPr/>
        </p:nvSpPr>
        <p:spPr>
          <a:xfrm>
            <a:off x="4093756" y="2933821"/>
            <a:ext cx="3330422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4000"/>
            </a:lvl1pPr>
          </a:lstStyle>
          <a:p>
            <a:r>
              <a:rPr sz="2000"/>
              <a:t>Reunião para avaliação e Planejamento</a:t>
            </a:r>
          </a:p>
        </p:txBody>
      </p:sp>
      <p:sp>
        <p:nvSpPr>
          <p:cNvPr id="232" name="Encontro para novos missionários"/>
          <p:cNvSpPr txBox="1"/>
          <p:nvPr/>
        </p:nvSpPr>
        <p:spPr>
          <a:xfrm>
            <a:off x="6473766" y="5407113"/>
            <a:ext cx="3330422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4000"/>
            </a:lvl1pPr>
          </a:lstStyle>
          <a:p>
            <a:r>
              <a:rPr sz="2000"/>
              <a:t>Encontro para novos missionários</a:t>
            </a:r>
          </a:p>
        </p:txBody>
      </p:sp>
      <p:sp>
        <p:nvSpPr>
          <p:cNvPr id="233" name="Semana…"/>
          <p:cNvSpPr txBox="1"/>
          <p:nvPr/>
        </p:nvSpPr>
        <p:spPr>
          <a:xfrm>
            <a:off x="4701403" y="5407113"/>
            <a:ext cx="1655106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4000"/>
            </a:pPr>
            <a:r>
              <a:rPr sz="2000"/>
              <a:t>Semana </a:t>
            </a:r>
          </a:p>
          <a:p>
            <a:pPr algn="l">
              <a:defRPr sz="4000"/>
            </a:pPr>
            <a:r>
              <a:rPr sz="2000"/>
              <a:t>Colheita</a:t>
            </a:r>
          </a:p>
        </p:txBody>
      </p:sp>
      <p:sp>
        <p:nvSpPr>
          <p:cNvPr id="234" name="Festival de PG"/>
          <p:cNvSpPr txBox="1"/>
          <p:nvPr/>
        </p:nvSpPr>
        <p:spPr>
          <a:xfrm>
            <a:off x="4663857" y="6307259"/>
            <a:ext cx="3330422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4000"/>
            </a:lvl1pPr>
          </a:lstStyle>
          <a:p>
            <a:r>
              <a:rPr sz="2000"/>
              <a:t>Festival de PG</a:t>
            </a:r>
          </a:p>
        </p:txBody>
      </p:sp>
    </p:spTree>
    <p:extLst>
      <p:ext uri="{BB962C8B-B14F-4D97-AF65-F5344CB8AC3E}">
        <p14:creationId xmlns:p14="http://schemas.microsoft.com/office/powerpoint/2010/main" val="35509538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70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69" y="908720"/>
            <a:ext cx="7466983" cy="5278086"/>
          </a:xfrm>
          <a:prstGeom prst="rect">
            <a:avLst/>
          </a:prstGeom>
        </p:spPr>
      </p:pic>
      <p:sp>
        <p:nvSpPr>
          <p:cNvPr id="4" name="QUAL O NOSSO SONHO"/>
          <p:cNvSpPr txBox="1"/>
          <p:nvPr/>
        </p:nvSpPr>
        <p:spPr>
          <a:xfrm rot="16200000">
            <a:off x="-124151" y="2977014"/>
            <a:ext cx="460851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pt-BR" sz="2400" dirty="0">
                <a:solidFill>
                  <a:schemeClr val="tx1"/>
                </a:solidFill>
                <a:latin typeface="Eras Bold ITC" pitchFamily="34" charset="0"/>
              </a:rPr>
              <a:t>Integrar Ações</a:t>
            </a:r>
          </a:p>
        </p:txBody>
      </p:sp>
      <p:sp>
        <p:nvSpPr>
          <p:cNvPr id="6" name="QUAL O NOSSO SONHO"/>
          <p:cNvSpPr txBox="1"/>
          <p:nvPr/>
        </p:nvSpPr>
        <p:spPr>
          <a:xfrm rot="5400000">
            <a:off x="7756852" y="3129414"/>
            <a:ext cx="460851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pt-BR" sz="2400" dirty="0">
                <a:solidFill>
                  <a:schemeClr val="tx1"/>
                </a:solidFill>
                <a:latin typeface="Eras Bold ITC" pitchFamily="34" charset="0"/>
              </a:rPr>
              <a:t>Multiplicar Esperança</a:t>
            </a:r>
          </a:p>
        </p:txBody>
      </p:sp>
    </p:spTree>
    <p:extLst>
      <p:ext uri="{BB962C8B-B14F-4D97-AF65-F5344CB8AC3E}">
        <p14:creationId xmlns:p14="http://schemas.microsoft.com/office/powerpoint/2010/main" val="122786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blob:https://web.whatsapp.com/c06e9431-b9fd-43bf-afb3-f412021eb4c1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" y="764704"/>
            <a:ext cx="12241287" cy="553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155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82" y="793551"/>
            <a:ext cx="12313295" cy="551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QUAL O NOSSO SONHO"/>
          <p:cNvSpPr txBox="1"/>
          <p:nvPr/>
        </p:nvSpPr>
        <p:spPr>
          <a:xfrm>
            <a:off x="2160166" y="3933056"/>
            <a:ext cx="460851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pt-BR" sz="2300" dirty="0">
                <a:solidFill>
                  <a:srgbClr val="FFFF00"/>
                </a:solidFill>
                <a:latin typeface="Eras Bold ITC" pitchFamily="34" charset="0"/>
              </a:rPr>
              <a:t>ESCOLA SABATINA</a:t>
            </a:r>
          </a:p>
        </p:txBody>
      </p:sp>
      <p:sp>
        <p:nvSpPr>
          <p:cNvPr id="6" name="QUAL O NOSSO SONHO"/>
          <p:cNvSpPr txBox="1"/>
          <p:nvPr/>
        </p:nvSpPr>
        <p:spPr>
          <a:xfrm>
            <a:off x="5832574" y="3933056"/>
            <a:ext cx="460851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pt-BR" sz="2300" dirty="0">
                <a:solidFill>
                  <a:srgbClr val="FFFF00"/>
                </a:solidFill>
                <a:latin typeface="Eras Bold ITC" pitchFamily="34" charset="0"/>
              </a:rPr>
              <a:t>MIN. PESSOAL</a:t>
            </a:r>
          </a:p>
        </p:txBody>
      </p:sp>
      <p:sp>
        <p:nvSpPr>
          <p:cNvPr id="7" name="QUAL O NOSSO SONHO"/>
          <p:cNvSpPr txBox="1"/>
          <p:nvPr/>
        </p:nvSpPr>
        <p:spPr>
          <a:xfrm>
            <a:off x="-72083" y="1021959"/>
            <a:ext cx="12313295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pt-BR" sz="48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Um departamento com duas unidades</a:t>
            </a:r>
          </a:p>
        </p:txBody>
      </p:sp>
    </p:spTree>
    <p:extLst>
      <p:ext uri="{BB962C8B-B14F-4D97-AF65-F5344CB8AC3E}">
        <p14:creationId xmlns:p14="http://schemas.microsoft.com/office/powerpoint/2010/main" val="449575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" y="764704"/>
            <a:ext cx="1224128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04" t="60963" b="19519"/>
          <a:stretch/>
        </p:blipFill>
        <p:spPr bwMode="auto">
          <a:xfrm>
            <a:off x="5832574" y="5373216"/>
            <a:ext cx="634482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UAL O NOSSO SONHO"/>
          <p:cNvSpPr txBox="1"/>
          <p:nvPr/>
        </p:nvSpPr>
        <p:spPr>
          <a:xfrm>
            <a:off x="3528318" y="4437112"/>
            <a:ext cx="1065718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pt-BR" sz="48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Não se trata de uma </a:t>
            </a:r>
          </a:p>
          <a:p>
            <a:pPr algn="ctr"/>
            <a:r>
              <a:rPr lang="pt-BR" sz="48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União ORGÂNICA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3"/>
          <a:stretch/>
        </p:blipFill>
        <p:spPr>
          <a:xfrm rot="19942740">
            <a:off x="3505115" y="4526116"/>
            <a:ext cx="1498921" cy="88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05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hendyson e Cintia\Downloads\DIA D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122412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638" y="836712"/>
            <a:ext cx="577150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Thendyson e Cintia\Downloads\DIA D(14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9" t="89215" b="8250"/>
          <a:stretch/>
        </p:blipFill>
        <p:spPr bwMode="auto">
          <a:xfrm>
            <a:off x="9975347" y="6134786"/>
            <a:ext cx="2265939" cy="17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QUAL O NOSSO SONHO"/>
          <p:cNvSpPr txBox="1"/>
          <p:nvPr/>
        </p:nvSpPr>
        <p:spPr>
          <a:xfrm>
            <a:off x="72007" y="1567433"/>
            <a:ext cx="6408639" cy="3949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pt-BR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Uma Colaboração que Promova o Crescimento da Igreja uma </a:t>
            </a:r>
            <a:r>
              <a:rPr lang="pt-BR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INTEGRAÇÃO</a:t>
            </a:r>
            <a:r>
              <a:rPr lang="pt-BR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31278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738</Words>
  <Application>Microsoft Office PowerPoint</Application>
  <PresentationFormat>Personalizar</PresentationFormat>
  <Paragraphs>157</Paragraphs>
  <Slides>42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53" baseType="lpstr">
      <vt:lpstr>Agency FB</vt:lpstr>
      <vt:lpstr>Aharoni</vt:lpstr>
      <vt:lpstr>Arial</vt:lpstr>
      <vt:lpstr>Arial Black</vt:lpstr>
      <vt:lpstr>Avenir Heavy</vt:lpstr>
      <vt:lpstr>Calibri</vt:lpstr>
      <vt:lpstr>Eras Bold ITC</vt:lpstr>
      <vt:lpstr>Helvetica</vt:lpstr>
      <vt:lpstr>Impact</vt:lpstr>
      <vt:lpstr>Nirmala UI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Thendyson e Cintia</dc:creator>
  <cp:lastModifiedBy>AP - Delvane Carvalho Almeida</cp:lastModifiedBy>
  <cp:revision>62</cp:revision>
  <dcterms:created xsi:type="dcterms:W3CDTF">2019-03-15T03:39:55Z</dcterms:created>
  <dcterms:modified xsi:type="dcterms:W3CDTF">2019-03-17T10:13:37Z</dcterms:modified>
</cp:coreProperties>
</file>