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75" r:id="rId3"/>
    <p:sldId id="288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70" r:id="rId16"/>
    <p:sldId id="268" r:id="rId17"/>
    <p:sldId id="269" r:id="rId18"/>
    <p:sldId id="272" r:id="rId19"/>
    <p:sldId id="273" r:id="rId20"/>
    <p:sldId id="278" r:id="rId21"/>
    <p:sldId id="284" r:id="rId22"/>
    <p:sldId id="285" r:id="rId23"/>
    <p:sldId id="286" r:id="rId24"/>
    <p:sldId id="287" r:id="rId25"/>
    <p:sldId id="279" r:id="rId26"/>
  </p:sldIdLst>
  <p:sldSz cx="12241213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643"/>
  </p:normalViewPr>
  <p:slideViewPr>
    <p:cSldViewPr>
      <p:cViewPr varScale="1">
        <p:scale>
          <a:sx n="90" d="100"/>
          <a:sy n="90" d="100"/>
        </p:scale>
        <p:origin x="632" y="200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30299-F5BD-456D-9ABA-CF80613AF1B9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685800"/>
            <a:ext cx="611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7895A-AAA8-4EA9-ADEE-A7B8FCC405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5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7895A-AAA8-4EA9-ADEE-A7B8FCC4051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49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8091" y="2130426"/>
            <a:ext cx="10405031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36182" y="3886200"/>
            <a:ext cx="856884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11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05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74879" y="274639"/>
            <a:ext cx="2754273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12060" y="274639"/>
            <a:ext cx="8058799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74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67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6972" y="4406901"/>
            <a:ext cx="10405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6972" y="2906713"/>
            <a:ext cx="104050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57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12061" y="1600201"/>
            <a:ext cx="54065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22616" y="1600201"/>
            <a:ext cx="54065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3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2060" y="1535113"/>
            <a:ext cx="54086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2060" y="2174875"/>
            <a:ext cx="54086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18367" y="1535113"/>
            <a:ext cx="54107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18367" y="2174875"/>
            <a:ext cx="54107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29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50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48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061" y="273050"/>
            <a:ext cx="40272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85974" y="273051"/>
            <a:ext cx="684317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2061" y="1435101"/>
            <a:ext cx="40272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18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9363" y="4800600"/>
            <a:ext cx="73447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99363" y="612775"/>
            <a:ext cx="734472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99363" y="5367338"/>
            <a:ext cx="734472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60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12061" y="274638"/>
            <a:ext cx="110170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2061" y="1600201"/>
            <a:ext cx="110170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12061" y="6356351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B77D0-844E-4DCE-9EC9-6052812DC195}" type="datetimeFigureOut">
              <a:rPr lang="pt-BR" smtClean="0"/>
              <a:t>16/03/19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82415" y="6356351"/>
            <a:ext cx="387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72869" y="6356351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6139D-4D33-416F-9901-5DA4B33A3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89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endyson e Cintia\Downloads\CASAMENTO PLANO DE DEUS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3528"/>
            <a:ext cx="12241287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706923" y="1444714"/>
            <a:ext cx="38619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000" b="1" cap="none" spc="30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</p:spTree>
    <p:extLst>
      <p:ext uri="{BB962C8B-B14F-4D97-AF65-F5344CB8AC3E}">
        <p14:creationId xmlns:p14="http://schemas.microsoft.com/office/powerpoint/2010/main" val="16506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874766" y="-99392"/>
            <a:ext cx="7294511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800" b="1" dirty="0">
                <a:solidFill>
                  <a:srgbClr val="0070C0"/>
                </a:solidFill>
              </a:rPr>
              <a:t>Localização </a:t>
            </a:r>
            <a:r>
              <a:rPr lang="pt-BR" sz="4800" b="1" dirty="0">
                <a:solidFill>
                  <a:srgbClr val="660066"/>
                </a:solidFill>
              </a:rPr>
              <a:t>visual</a:t>
            </a:r>
            <a:r>
              <a:rPr lang="pt-BR" sz="4800" b="1" dirty="0">
                <a:solidFill>
                  <a:srgbClr val="0070C0"/>
                </a:solidFill>
              </a:rPr>
              <a:t> das passagens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32019" t="57457" r="29451" b="4847"/>
          <a:stretch/>
        </p:blipFill>
        <p:spPr>
          <a:xfrm>
            <a:off x="4968478" y="1556793"/>
            <a:ext cx="7200799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11737230" y="2636912"/>
            <a:ext cx="397892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 flipH="1">
            <a:off x="11792160" y="2996952"/>
            <a:ext cx="144016" cy="22122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9221783" y="5336048"/>
            <a:ext cx="3091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 indicação visual da passagem bíblica ao lado do versículo em estudo ajuda a localizar as passagens com mais facilidade </a:t>
            </a:r>
          </a:p>
        </p:txBody>
      </p:sp>
      <p:sp>
        <p:nvSpPr>
          <p:cNvPr id="12" name="Elipse 11"/>
          <p:cNvSpPr/>
          <p:nvPr/>
        </p:nvSpPr>
        <p:spPr>
          <a:xfrm>
            <a:off x="5184502" y="4365104"/>
            <a:ext cx="360040" cy="3286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/>
          <p:cNvCxnSpPr/>
          <p:nvPr/>
        </p:nvCxnSpPr>
        <p:spPr>
          <a:xfrm>
            <a:off x="5544542" y="4653136"/>
            <a:ext cx="3677241" cy="12241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64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9422" t="12667" r="27644" b="5000"/>
          <a:stretch/>
        </p:blipFill>
        <p:spPr>
          <a:xfrm rot="21217911">
            <a:off x="5233932" y="1612552"/>
            <a:ext cx="2350153" cy="360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33391" y="-56803"/>
            <a:ext cx="914399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0070C0"/>
                </a:solidFill>
              </a:rPr>
              <a:t>Integração com o novo estudo bíblico </a:t>
            </a:r>
            <a:r>
              <a:rPr lang="pt-BR" sz="3600" b="1" i="1" dirty="0">
                <a:solidFill>
                  <a:srgbClr val="660066"/>
                </a:solidFill>
              </a:rPr>
              <a:t>Revelações de Esperança</a:t>
            </a:r>
          </a:p>
        </p:txBody>
      </p:sp>
      <p:pic>
        <p:nvPicPr>
          <p:cNvPr id="6" name="B28D4456-90C0-4F63-90B1-C0DA93EA4525" descr="492080E0-177D-44C1-8953-D65E79152D08@cp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b="4058"/>
          <a:stretch/>
        </p:blipFill>
        <p:spPr bwMode="auto">
          <a:xfrm>
            <a:off x="8723509" y="1516762"/>
            <a:ext cx="3517777" cy="356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angulado 6"/>
          <p:cNvCxnSpPr/>
          <p:nvPr/>
        </p:nvCxnSpPr>
        <p:spPr>
          <a:xfrm flipV="1">
            <a:off x="7704782" y="2492896"/>
            <a:ext cx="1728192" cy="675928"/>
          </a:xfrm>
          <a:prstGeom prst="bentConnector3">
            <a:avLst>
              <a:gd name="adj1" fmla="val 50000"/>
            </a:avLst>
          </a:prstGeom>
          <a:ln w="76200">
            <a:solidFill>
              <a:srgbClr val="66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7704782" y="1982450"/>
            <a:ext cx="668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rgbClr val="660066"/>
                </a:solidFill>
              </a:rPr>
              <a:t>=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896470" y="5541039"/>
            <a:ext cx="7366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lições com:</a:t>
            </a:r>
          </a:p>
          <a:p>
            <a:r>
              <a:rPr lang="pt-BR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Perguntas, passagens e comentários.</a:t>
            </a:r>
          </a:p>
        </p:txBody>
      </p:sp>
    </p:spTree>
    <p:extLst>
      <p:ext uri="{BB962C8B-B14F-4D97-AF65-F5344CB8AC3E}">
        <p14:creationId xmlns:p14="http://schemas.microsoft.com/office/powerpoint/2010/main" val="117138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36432" t="39666" r="34844" b="4668"/>
          <a:stretch/>
        </p:blipFill>
        <p:spPr>
          <a:xfrm>
            <a:off x="4936059" y="764704"/>
            <a:ext cx="3344787" cy="426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309862" y="-99392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7030A0"/>
                </a:solidFill>
              </a:rPr>
              <a:t>+ 100 </a:t>
            </a:r>
            <a:r>
              <a:rPr lang="pt-BR" sz="5400" b="1" dirty="0">
                <a:solidFill>
                  <a:srgbClr val="00B0F0"/>
                </a:solidFill>
              </a:rPr>
              <a:t>Estudos para </a:t>
            </a:r>
            <a:r>
              <a:rPr lang="pt-BR" sz="5400" b="1" dirty="0" err="1">
                <a:solidFill>
                  <a:srgbClr val="7030A0"/>
                </a:solidFill>
              </a:rPr>
              <a:t>PGs</a:t>
            </a:r>
            <a:endParaRPr lang="pt-BR" sz="5400" b="1" dirty="0">
              <a:solidFill>
                <a:srgbClr val="7030A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38179" t="42258" r="49308" b="26177"/>
          <a:stretch/>
        </p:blipFill>
        <p:spPr>
          <a:xfrm>
            <a:off x="8916387" y="764703"/>
            <a:ext cx="3108875" cy="496171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571481" y="5358115"/>
            <a:ext cx="28033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Quebra-gelo</a:t>
            </a:r>
          </a:p>
          <a:p>
            <a:pPr marL="285750" indent="-285750">
              <a:buFontTx/>
              <a:buChar char="-"/>
            </a:pPr>
            <a:endParaRPr lang="pt-BR" b="1" dirty="0">
              <a:solidFill>
                <a:srgbClr val="660066"/>
              </a:solidFill>
            </a:endParaRPr>
          </a:p>
          <a:p>
            <a:r>
              <a:rPr lang="pt-BR" sz="2000" b="1" dirty="0">
                <a:solidFill>
                  <a:srgbClr val="FF0000"/>
                </a:solidFill>
              </a:rPr>
              <a:t>Conhecendo e interpretando o texto</a:t>
            </a:r>
          </a:p>
          <a:p>
            <a:pPr marL="285750" indent="-285750">
              <a:buFontTx/>
              <a:buChar char="-"/>
            </a:pPr>
            <a:endParaRPr lang="pt-BR" b="1" dirty="0">
              <a:solidFill>
                <a:srgbClr val="660066"/>
              </a:solidFill>
            </a:endParaRPr>
          </a:p>
          <a:p>
            <a:endParaRPr lang="pt-BR" b="1" dirty="0">
              <a:solidFill>
                <a:srgbClr val="660066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l="19482" t="47407" r="75481" b="47222"/>
          <a:stretch/>
        </p:blipFill>
        <p:spPr>
          <a:xfrm>
            <a:off x="5040486" y="5358115"/>
            <a:ext cx="431800" cy="3683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19630" t="51667" r="75037" b="42222"/>
          <a:stretch/>
        </p:blipFill>
        <p:spPr>
          <a:xfrm>
            <a:off x="5058110" y="6034236"/>
            <a:ext cx="457200" cy="4191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/>
          <a:srcRect l="19482" t="51667" r="75185" b="42407"/>
          <a:stretch/>
        </p:blipFill>
        <p:spPr>
          <a:xfrm>
            <a:off x="8687832" y="6016239"/>
            <a:ext cx="457110" cy="40632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077888" y="5715253"/>
            <a:ext cx="2803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pt-BR" b="1" dirty="0">
              <a:solidFill>
                <a:srgbClr val="660066"/>
              </a:solidFill>
            </a:endParaRPr>
          </a:p>
          <a:p>
            <a:r>
              <a:rPr lang="pt-BR" sz="2000" b="1" dirty="0">
                <a:solidFill>
                  <a:srgbClr val="FF0000"/>
                </a:solidFill>
              </a:rPr>
              <a:t>Aplicação do texto</a:t>
            </a:r>
          </a:p>
          <a:p>
            <a:endParaRPr lang="pt-BR" b="1" dirty="0">
              <a:solidFill>
                <a:srgbClr val="660066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5472286" y="1226171"/>
            <a:ext cx="3605602" cy="413194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V="1">
            <a:off x="5472286" y="2636912"/>
            <a:ext cx="3461834" cy="33973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>
            <a:stCxn id="18" idx="0"/>
          </p:cNvCxnSpPr>
          <p:nvPr/>
        </p:nvCxnSpPr>
        <p:spPr>
          <a:xfrm flipV="1">
            <a:off x="8916387" y="4869160"/>
            <a:ext cx="161501" cy="11470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2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597894" y="-99392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B0F0"/>
                </a:solidFill>
              </a:rPr>
              <a:t>Textos </a:t>
            </a:r>
            <a:r>
              <a:rPr lang="pt-BR" sz="5400" b="1" dirty="0">
                <a:solidFill>
                  <a:srgbClr val="7030A0"/>
                </a:solidFill>
              </a:rPr>
              <a:t>difíceis</a:t>
            </a:r>
            <a:r>
              <a:rPr lang="pt-BR" sz="5400" b="1" dirty="0">
                <a:solidFill>
                  <a:srgbClr val="00B0F0"/>
                </a:solidFill>
              </a:rPr>
              <a:t> da Bíblia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6667" t="30741" r="48963" b="40000"/>
          <a:stretch/>
        </p:blipFill>
        <p:spPr>
          <a:xfrm>
            <a:off x="8974183" y="836712"/>
            <a:ext cx="3195095" cy="52043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34148" t="26111" r="32222" b="7407"/>
          <a:stretch/>
        </p:blipFill>
        <p:spPr>
          <a:xfrm rot="21131280">
            <a:off x="5310712" y="1284066"/>
            <a:ext cx="2882900" cy="455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reto 6"/>
          <p:cNvCxnSpPr/>
          <p:nvPr/>
        </p:nvCxnSpPr>
        <p:spPr>
          <a:xfrm flipV="1">
            <a:off x="6433069" y="948968"/>
            <a:ext cx="2541114" cy="704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746974" y="6095037"/>
            <a:ext cx="729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Argumento &amp; Resposta</a:t>
            </a:r>
          </a:p>
        </p:txBody>
      </p:sp>
    </p:spTree>
    <p:extLst>
      <p:ext uri="{BB962C8B-B14F-4D97-AF65-F5344CB8AC3E}">
        <p14:creationId xmlns:p14="http://schemas.microsoft.com/office/powerpoint/2010/main" val="46667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4" name="Picture 8" descr="Picture 8"/>
          <p:cNvPicPr>
            <a:picLocks noChangeAspect="1"/>
          </p:cNvPicPr>
          <p:nvPr/>
        </p:nvPicPr>
        <p:blipFill rotWithShape="1">
          <a:blip r:embed="rId3">
            <a:extLst/>
          </a:blip>
          <a:srcRect l="6180" r="6369"/>
          <a:stretch/>
        </p:blipFill>
        <p:spPr>
          <a:xfrm>
            <a:off x="4977091" y="1317526"/>
            <a:ext cx="7147101" cy="51358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874766" y="-27384"/>
            <a:ext cx="7438528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7030A0"/>
                </a:solidFill>
              </a:rPr>
              <a:t>Retomada de estudo</a:t>
            </a:r>
            <a:r>
              <a:rPr lang="pt-BR" sz="4800" b="1" dirty="0">
                <a:solidFill>
                  <a:srgbClr val="00B0F0"/>
                </a:solidFill>
              </a:rPr>
              <a:t>, caso o instrutor se perca</a:t>
            </a:r>
          </a:p>
        </p:txBody>
      </p:sp>
    </p:spTree>
    <p:extLst>
      <p:ext uri="{BB962C8B-B14F-4D97-AF65-F5344CB8AC3E}">
        <p14:creationId xmlns:p14="http://schemas.microsoft.com/office/powerpoint/2010/main" val="587950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6" name="Picture 14" descr="Picture 14"/>
          <p:cNvPicPr>
            <a:picLocks noChangeAspect="1"/>
          </p:cNvPicPr>
          <p:nvPr/>
        </p:nvPicPr>
        <p:blipFill rotWithShape="1">
          <a:blip r:embed="rId3">
            <a:extLst/>
          </a:blip>
          <a:srcRect l="2853" r="5918"/>
          <a:stretch/>
        </p:blipFill>
        <p:spPr>
          <a:xfrm>
            <a:off x="4874765" y="1791593"/>
            <a:ext cx="7366447" cy="45177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824462" y="-56803"/>
            <a:ext cx="7438528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7030A0"/>
                </a:solidFill>
              </a:rPr>
              <a:t>Sinais que marcam o </a:t>
            </a:r>
            <a:r>
              <a:rPr lang="pt-BR" sz="4800" b="1" dirty="0">
                <a:solidFill>
                  <a:srgbClr val="33CCFF"/>
                </a:solidFill>
              </a:rPr>
              <a:t>fim de </a:t>
            </a:r>
          </a:p>
          <a:p>
            <a:r>
              <a:rPr lang="pt-BR" sz="4800" b="1" dirty="0">
                <a:solidFill>
                  <a:srgbClr val="33CCFF"/>
                </a:solidFill>
              </a:rPr>
              <a:t>cada lição</a:t>
            </a:r>
          </a:p>
        </p:txBody>
      </p:sp>
    </p:spTree>
    <p:extLst>
      <p:ext uri="{BB962C8B-B14F-4D97-AF65-F5344CB8AC3E}">
        <p14:creationId xmlns:p14="http://schemas.microsoft.com/office/powerpoint/2010/main" val="126681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36430" y="15205"/>
            <a:ext cx="8100967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solidFill>
                  <a:srgbClr val="7030A0"/>
                </a:solidFill>
              </a:rPr>
              <a:t>Aplicativo</a:t>
            </a:r>
            <a:r>
              <a:rPr lang="pt-BR" b="1">
                <a:solidFill>
                  <a:srgbClr val="00B0F0"/>
                </a:solidFill>
              </a:rPr>
              <a:t> </a:t>
            </a:r>
            <a:r>
              <a:rPr lang="pt-BR" b="1">
                <a:solidFill>
                  <a:srgbClr val="7030A0"/>
                </a:solidFill>
              </a:rPr>
              <a:t>Apocalipse</a:t>
            </a:r>
            <a:r>
              <a:rPr lang="pt-BR" b="1">
                <a:solidFill>
                  <a:srgbClr val="00B0F0"/>
                </a:solidFill>
              </a:rPr>
              <a:t>, animação 3D e realidade aumentada</a:t>
            </a:r>
            <a:endParaRPr lang="pt-BR" b="1" dirty="0">
              <a:solidFill>
                <a:srgbClr val="00B0F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65978" t="29444" r="12371" b="18333"/>
          <a:stretch/>
        </p:blipFill>
        <p:spPr>
          <a:xfrm>
            <a:off x="9305152" y="1412776"/>
            <a:ext cx="1856014" cy="3581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34445" t="29444" r="32518" b="4815"/>
          <a:stretch/>
        </p:blipFill>
        <p:spPr>
          <a:xfrm>
            <a:off x="5454662" y="1607007"/>
            <a:ext cx="2832100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reto 6"/>
          <p:cNvCxnSpPr/>
          <p:nvPr/>
        </p:nvCxnSpPr>
        <p:spPr>
          <a:xfrm flipV="1">
            <a:off x="7439946" y="3050610"/>
            <a:ext cx="2209015" cy="2137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8086787" y="3272678"/>
            <a:ext cx="2633328" cy="2528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217007" y="6156593"/>
            <a:ext cx="5152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>
                <a:solidFill>
                  <a:srgbClr val="FF0000"/>
                </a:solidFill>
              </a:rPr>
              <a:t>Cards</a:t>
            </a:r>
            <a:r>
              <a:rPr lang="pt-BR" sz="3200" b="1" dirty="0">
                <a:solidFill>
                  <a:srgbClr val="FF0000"/>
                </a:solidFill>
              </a:rPr>
              <a:t> ou AR Codes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8496870" y="4941168"/>
            <a:ext cx="3384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Estudos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Animações 3D surgindo no ambiente físico</a:t>
            </a:r>
          </a:p>
        </p:txBody>
      </p:sp>
    </p:spTree>
    <p:extLst>
      <p:ext uri="{BB962C8B-B14F-4D97-AF65-F5344CB8AC3E}">
        <p14:creationId xmlns:p14="http://schemas.microsoft.com/office/powerpoint/2010/main" val="374584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874766" y="-27384"/>
            <a:ext cx="7438528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00" b="1" dirty="0">
                <a:solidFill>
                  <a:srgbClr val="7030A0"/>
                </a:solidFill>
              </a:rPr>
              <a:t>Aplicativo</a:t>
            </a:r>
            <a:r>
              <a:rPr lang="pt-BR" sz="4200" b="1" dirty="0">
                <a:solidFill>
                  <a:srgbClr val="00B0F0"/>
                </a:solidFill>
              </a:rPr>
              <a:t> </a:t>
            </a:r>
            <a:r>
              <a:rPr lang="pt-BR" sz="4200" b="1" dirty="0">
                <a:solidFill>
                  <a:srgbClr val="7030A0"/>
                </a:solidFill>
              </a:rPr>
              <a:t>Apocalipse</a:t>
            </a:r>
            <a:r>
              <a:rPr lang="pt-BR" sz="4200" b="1" dirty="0">
                <a:solidFill>
                  <a:srgbClr val="00B0F0"/>
                </a:solidFill>
              </a:rPr>
              <a:t>, animação 3D e realidade aumentada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519" t="30000" r="75482" b="21111"/>
          <a:stretch/>
        </p:blipFill>
        <p:spPr>
          <a:xfrm>
            <a:off x="4918582" y="1556792"/>
            <a:ext cx="1927579" cy="37694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17555" t="29074" r="62741" b="23704"/>
          <a:stretch/>
        </p:blipFill>
        <p:spPr>
          <a:xfrm>
            <a:off x="7539581" y="1556792"/>
            <a:ext cx="1985645" cy="380706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25408" t="27037" r="50286" b="11852"/>
          <a:stretch/>
        </p:blipFill>
        <p:spPr>
          <a:xfrm>
            <a:off x="10206582" y="1556792"/>
            <a:ext cx="1927361" cy="38766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50359" t="37986" r="15333" b="42408"/>
          <a:stretch/>
        </p:blipFill>
        <p:spPr>
          <a:xfrm>
            <a:off x="7144547" y="5433467"/>
            <a:ext cx="3152523" cy="159593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658519" y="6115943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ordia New" pitchFamily="34" charset="-34"/>
                <a:cs typeface="Cordia New" pitchFamily="34" charset="-34"/>
              </a:rPr>
              <a:t>Som</a:t>
            </a:r>
          </a:p>
        </p:txBody>
      </p:sp>
      <p:cxnSp>
        <p:nvCxnSpPr>
          <p:cNvPr id="10" name="Conector reto 9"/>
          <p:cNvCxnSpPr/>
          <p:nvPr/>
        </p:nvCxnSpPr>
        <p:spPr>
          <a:xfrm flipV="1">
            <a:off x="10906343" y="4729417"/>
            <a:ext cx="167174" cy="1386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014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874766" y="-27384"/>
            <a:ext cx="7438528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00" b="1" dirty="0">
                <a:solidFill>
                  <a:srgbClr val="7030A0"/>
                </a:solidFill>
              </a:rPr>
              <a:t>Aplicativo</a:t>
            </a:r>
            <a:r>
              <a:rPr lang="pt-BR" sz="4200" b="1" dirty="0">
                <a:solidFill>
                  <a:srgbClr val="00B0F0"/>
                </a:solidFill>
              </a:rPr>
              <a:t> </a:t>
            </a:r>
            <a:r>
              <a:rPr lang="pt-BR" sz="4200" b="1" dirty="0">
                <a:solidFill>
                  <a:srgbClr val="7030A0"/>
                </a:solidFill>
              </a:rPr>
              <a:t>Apocalipse</a:t>
            </a:r>
            <a:r>
              <a:rPr lang="pt-BR" sz="4200" b="1" dirty="0">
                <a:solidFill>
                  <a:srgbClr val="00B0F0"/>
                </a:solidFill>
              </a:rPr>
              <a:t>, animação 3D e realidade aumentada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22445" t="31296" r="55778" b="16852"/>
          <a:stretch/>
        </p:blipFill>
        <p:spPr>
          <a:xfrm>
            <a:off x="4919562" y="1480468"/>
            <a:ext cx="1866900" cy="3556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20964" t="23703" r="39185" b="5001"/>
          <a:stretch/>
        </p:blipFill>
        <p:spPr>
          <a:xfrm>
            <a:off x="6840686" y="1340768"/>
            <a:ext cx="3467100" cy="496220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28666" t="26852" r="26296" b="20371"/>
          <a:stretch/>
        </p:blipFill>
        <p:spPr>
          <a:xfrm>
            <a:off x="8928918" y="1340768"/>
            <a:ext cx="331229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22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874766" y="-27384"/>
            <a:ext cx="7438528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00" b="1" dirty="0">
                <a:solidFill>
                  <a:srgbClr val="7030A0"/>
                </a:solidFill>
              </a:rPr>
              <a:t>Aplicativo</a:t>
            </a:r>
            <a:r>
              <a:rPr lang="pt-BR" sz="4200" b="1" dirty="0">
                <a:solidFill>
                  <a:srgbClr val="00B0F0"/>
                </a:solidFill>
              </a:rPr>
              <a:t> </a:t>
            </a:r>
            <a:r>
              <a:rPr lang="pt-BR" sz="4200" b="1" dirty="0">
                <a:solidFill>
                  <a:srgbClr val="7030A0"/>
                </a:solidFill>
              </a:rPr>
              <a:t>Apocalipse</a:t>
            </a:r>
            <a:r>
              <a:rPr lang="pt-BR" sz="4200" b="1" dirty="0">
                <a:solidFill>
                  <a:srgbClr val="00B0F0"/>
                </a:solidFill>
              </a:rPr>
              <a:t>, animação 3D e realidade aumentada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3629" t="29444" r="12371" b="18333"/>
          <a:stretch/>
        </p:blipFill>
        <p:spPr>
          <a:xfrm>
            <a:off x="5040486" y="1692890"/>
            <a:ext cx="7056784" cy="39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874766" y="764704"/>
            <a:ext cx="73664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Copperplate Gothic Bold" pitchFamily="34" charset="0"/>
              </a:rPr>
              <a:t>“Procura apresentar-te a Deus aprovado, como obreiro que não tem do que se envergonhar, que maneja bem a palavra da verdade”.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6408638" y="5879013"/>
            <a:ext cx="3070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II Timóteo 2:15</a:t>
            </a:r>
          </a:p>
        </p:txBody>
      </p:sp>
      <p:sp>
        <p:nvSpPr>
          <p:cNvPr id="6" name="Retângulo 5"/>
          <p:cNvSpPr/>
          <p:nvPr/>
        </p:nvSpPr>
        <p:spPr>
          <a:xfrm>
            <a:off x="4874766" y="188640"/>
            <a:ext cx="275800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574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3074" name="Picture 2" descr="https://files.adventistas.org/downloads/pt/2019/02/05084657/thumb-capa-estud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708" l="10000" r="9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94" y="-171400"/>
            <a:ext cx="8953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7F46170-CD12-B242-A3CE-FCC08108043C}"/>
              </a:ext>
            </a:extLst>
          </p:cNvPr>
          <p:cNvSpPr/>
          <p:nvPr/>
        </p:nvSpPr>
        <p:spPr>
          <a:xfrm>
            <a:off x="4874766" y="188640"/>
            <a:ext cx="412616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Guia prático para estudo da palavra de Deus.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</a:rPr>
              <a:t> Contém 200 estudos, que  respondem cerca de quatro mil perguntas importantes sobre temas </a:t>
            </a:r>
            <a:r>
              <a:rPr lang="pt-BR" sz="2000" b="1">
                <a:solidFill>
                  <a:srgbClr val="00B0F0"/>
                </a:solidFill>
              </a:rPr>
              <a:t>bíblicos como: </a:t>
            </a:r>
            <a:endParaRPr lang="pt-BR" sz="2000" b="1" dirty="0">
              <a:solidFill>
                <a:srgbClr val="00B0F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Como dar estudos bíblicos?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O Sábado no Novo Testamento.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O sábado na história.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União dos crentes.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Importância da oração.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Visita aos enfermos.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Inveja, ciúmes e ódio.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7030A0"/>
                </a:solidFill>
              </a:rPr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0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2050" name="Picture 2" descr="C:\Users\Thendyson e Cintia\Downloads\CASAMENTO PLANO DE DEUS(1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849"/>
          <a:stretch/>
        </p:blipFill>
        <p:spPr bwMode="auto">
          <a:xfrm>
            <a:off x="-75" y="-531440"/>
            <a:ext cx="12241287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843413" y="1239143"/>
            <a:ext cx="44374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300" b="1" cap="none" spc="300" dirty="0">
                <a:ln w="11430"/>
                <a:latin typeface="Eras Bold ITC" pitchFamily="34" charset="0"/>
              </a:rPr>
              <a:t>Associação Paulistana</a:t>
            </a:r>
          </a:p>
        </p:txBody>
      </p:sp>
    </p:spTree>
    <p:extLst>
      <p:ext uri="{BB962C8B-B14F-4D97-AF65-F5344CB8AC3E}">
        <p14:creationId xmlns:p14="http://schemas.microsoft.com/office/powerpoint/2010/main" val="269653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4098" name="Picture 2" descr="C:\Users\Thendyson e Cintia\Downloads\CASAMENTO PLANO DE DEUS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3" y="0"/>
            <a:ext cx="12276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843413" y="447055"/>
            <a:ext cx="44374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300" b="1" cap="none" spc="300" dirty="0">
                <a:ln w="11430"/>
                <a:latin typeface="Eras Bold ITC" pitchFamily="34" charset="0"/>
              </a:rPr>
              <a:t>Associação Paulistana</a:t>
            </a:r>
          </a:p>
        </p:txBody>
      </p:sp>
    </p:spTree>
    <p:extLst>
      <p:ext uri="{BB962C8B-B14F-4D97-AF65-F5344CB8AC3E}">
        <p14:creationId xmlns:p14="http://schemas.microsoft.com/office/powerpoint/2010/main" val="144628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5122" name="Picture 2" descr="C:\Users\Thendyson e Cintia\Downloads\CASAMENTO PLANO DE DEUS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3" y="-27384"/>
            <a:ext cx="12301371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843413" y="447055"/>
            <a:ext cx="44374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300" b="1" cap="none" spc="300" dirty="0">
                <a:ln w="11430"/>
                <a:latin typeface="Eras Bold ITC" pitchFamily="34" charset="0"/>
              </a:rPr>
              <a:t>Associação Paulistana</a:t>
            </a:r>
          </a:p>
        </p:txBody>
      </p:sp>
    </p:spTree>
    <p:extLst>
      <p:ext uri="{BB962C8B-B14F-4D97-AF65-F5344CB8AC3E}">
        <p14:creationId xmlns:p14="http://schemas.microsoft.com/office/powerpoint/2010/main" val="1647427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6146" name="Picture 2" descr="C:\Users\Thendyson e Cintia\Downloads\CASAMENTO PLANO DE DEUS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22"/>
            <a:ext cx="12241213" cy="69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843413" y="447055"/>
            <a:ext cx="44374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300" b="1" cap="none" spc="300" dirty="0">
                <a:ln w="11430"/>
                <a:latin typeface="Eras Bold ITC" pitchFamily="34" charset="0"/>
              </a:rPr>
              <a:t>Associação Paulistana</a:t>
            </a:r>
          </a:p>
        </p:txBody>
      </p:sp>
    </p:spTree>
    <p:extLst>
      <p:ext uri="{BB962C8B-B14F-4D97-AF65-F5344CB8AC3E}">
        <p14:creationId xmlns:p14="http://schemas.microsoft.com/office/powerpoint/2010/main" val="182231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5B1C6B-018D-D54A-AA4A-CE348CAF5D37}"/>
              </a:ext>
            </a:extLst>
          </p:cNvPr>
          <p:cNvSpPr txBox="1"/>
          <p:nvPr/>
        </p:nvSpPr>
        <p:spPr>
          <a:xfrm>
            <a:off x="5256510" y="404664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	</a:t>
            </a:r>
            <a:r>
              <a:rPr lang="pt-BR" sz="3600" b="1" dirty="0"/>
              <a:t>Qual a melhor maneira de utilizar esses KITS na sua Igreja?</a:t>
            </a:r>
          </a:p>
        </p:txBody>
      </p:sp>
    </p:spTree>
    <p:extLst>
      <p:ext uri="{BB962C8B-B14F-4D97-AF65-F5344CB8AC3E}">
        <p14:creationId xmlns:p14="http://schemas.microsoft.com/office/powerpoint/2010/main" val="401438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874766" y="764704"/>
            <a:ext cx="73664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latin typeface="Copperplate Gothic Bold" pitchFamily="34" charset="0"/>
              </a:rPr>
              <a:t>“A espada do Espírito, que é a Palavra de Deus, é a única espada que posso com segurança usar”.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6408638" y="5879013"/>
            <a:ext cx="4749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O Lar Adventista, p. 180</a:t>
            </a:r>
          </a:p>
        </p:txBody>
      </p:sp>
      <p:sp>
        <p:nvSpPr>
          <p:cNvPr id="6" name="Retângulo 5"/>
          <p:cNvSpPr/>
          <p:nvPr/>
        </p:nvSpPr>
        <p:spPr>
          <a:xfrm>
            <a:off x="4874766" y="188640"/>
            <a:ext cx="275800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824462" y="44624"/>
            <a:ext cx="28356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FF00"/>
                </a:solidFill>
              </a:rPr>
              <a:t>Pensamento</a:t>
            </a:r>
          </a:p>
        </p:txBody>
      </p:sp>
    </p:spTree>
    <p:extLst>
      <p:ext uri="{BB962C8B-B14F-4D97-AF65-F5344CB8AC3E}">
        <p14:creationId xmlns:p14="http://schemas.microsoft.com/office/powerpoint/2010/main" val="32329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47" b="907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r="-162"/>
          <a:stretch/>
        </p:blipFill>
        <p:spPr>
          <a:xfrm rot="20479889">
            <a:off x="4742875" y="1987133"/>
            <a:ext cx="7360723" cy="56695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2424" t="23876" r="12336" b="36124"/>
          <a:stretch/>
        </p:blipFill>
        <p:spPr>
          <a:xfrm>
            <a:off x="5328518" y="44625"/>
            <a:ext cx="640871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12294" y="1520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0070C0"/>
                </a:solidFill>
              </a:rPr>
              <a:t>Estudos bíblicos </a:t>
            </a:r>
            <a:r>
              <a:rPr lang="pt-BR" sz="4800" b="1" dirty="0">
                <a:solidFill>
                  <a:srgbClr val="660066"/>
                </a:solidFill>
              </a:rPr>
              <a:t>em cadeia</a:t>
            </a:r>
          </a:p>
        </p:txBody>
      </p:sp>
      <p:cxnSp>
        <p:nvCxnSpPr>
          <p:cNvPr id="9" name="Conector reto 8"/>
          <p:cNvCxnSpPr/>
          <p:nvPr/>
        </p:nvCxnSpPr>
        <p:spPr>
          <a:xfrm flipV="1">
            <a:off x="9576990" y="5013176"/>
            <a:ext cx="484287" cy="127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9634029" y="1738049"/>
            <a:ext cx="519025" cy="250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32528" t="66312" r="31231" b="7419"/>
          <a:stretch/>
        </p:blipFill>
        <p:spPr>
          <a:xfrm>
            <a:off x="4903891" y="1690688"/>
            <a:ext cx="4745107" cy="350677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29852" t="11667" r="27630" b="5555"/>
          <a:stretch/>
        </p:blipFill>
        <p:spPr>
          <a:xfrm>
            <a:off x="10009038" y="1690688"/>
            <a:ext cx="2232175" cy="344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tângulo 13"/>
          <p:cNvSpPr/>
          <p:nvPr/>
        </p:nvSpPr>
        <p:spPr>
          <a:xfrm>
            <a:off x="5112494" y="5454484"/>
            <a:ext cx="7027432" cy="12711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spaço Reservado para Conteúdo 4"/>
          <p:cNvSpPr txBox="1">
            <a:spLocks/>
          </p:cNvSpPr>
          <p:nvPr/>
        </p:nvSpPr>
        <p:spPr>
          <a:xfrm>
            <a:off x="5112494" y="5501547"/>
            <a:ext cx="7027432" cy="12398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3000" b="1" dirty="0">
                <a:solidFill>
                  <a:srgbClr val="FF0000"/>
                </a:solidFill>
              </a:rPr>
              <a:t>Textos bíblicos e comentários na mesma página do versículo bíblico em estudo</a:t>
            </a:r>
          </a:p>
        </p:txBody>
      </p:sp>
    </p:spTree>
    <p:extLst>
      <p:ext uri="{BB962C8B-B14F-4D97-AF65-F5344CB8AC3E}">
        <p14:creationId xmlns:p14="http://schemas.microsoft.com/office/powerpoint/2010/main" val="372880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312294" y="1520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0070C0"/>
                </a:solidFill>
              </a:rPr>
              <a:t>Estudos bíblicos </a:t>
            </a:r>
            <a:r>
              <a:rPr lang="pt-BR" sz="4800" b="1" dirty="0">
                <a:solidFill>
                  <a:srgbClr val="660066"/>
                </a:solidFill>
              </a:rPr>
              <a:t>em cadeia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9704" t="12222" r="28074" b="5000"/>
          <a:stretch/>
        </p:blipFill>
        <p:spPr>
          <a:xfrm rot="20656358">
            <a:off x="1623762" y="2192407"/>
            <a:ext cx="2433371" cy="381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2515" t="74742" r="30792" b="6816"/>
          <a:stretch/>
        </p:blipFill>
        <p:spPr>
          <a:xfrm>
            <a:off x="5032078" y="1714814"/>
            <a:ext cx="7039724" cy="2830512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 flipV="1">
            <a:off x="4313551" y="4437378"/>
            <a:ext cx="850900" cy="1117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4104001" y="1799709"/>
            <a:ext cx="1060450" cy="2998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5896730" y="5157192"/>
            <a:ext cx="5480460" cy="12033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b="1" dirty="0">
                <a:solidFill>
                  <a:srgbClr val="FF0000"/>
                </a:solidFill>
              </a:rPr>
              <a:t>Sequência de perguntas e comentários ao longo da Bíblia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896730" y="5256212"/>
            <a:ext cx="5375132" cy="9271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7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9704" t="12222" r="28074" b="5000"/>
          <a:stretch/>
        </p:blipFill>
        <p:spPr>
          <a:xfrm rot="20656358">
            <a:off x="1566455" y="2041191"/>
            <a:ext cx="2433371" cy="381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2515" t="74742" r="30792" b="6816"/>
          <a:stretch/>
        </p:blipFill>
        <p:spPr>
          <a:xfrm>
            <a:off x="4985538" y="1556792"/>
            <a:ext cx="7039724" cy="2830512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 flipV="1">
            <a:off x="4267011" y="4279356"/>
            <a:ext cx="850900" cy="1117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V="1">
            <a:off x="4057461" y="1641687"/>
            <a:ext cx="1060450" cy="2998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/>
        </p:nvSpPr>
        <p:spPr>
          <a:xfrm>
            <a:off x="3312294" y="44624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0070C0"/>
                </a:solidFill>
              </a:rPr>
              <a:t>Estudos bíblicos </a:t>
            </a:r>
            <a:r>
              <a:rPr lang="pt-BR" sz="4800" b="1" dirty="0">
                <a:solidFill>
                  <a:srgbClr val="660066"/>
                </a:solidFill>
              </a:rPr>
              <a:t>em cadeia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5077067" y="4740647"/>
            <a:ext cx="2625467" cy="1208633"/>
            <a:chOff x="2036" y="122396"/>
            <a:chExt cx="2481524" cy="992609"/>
          </a:xfrm>
        </p:grpSpPr>
        <p:sp>
          <p:nvSpPr>
            <p:cNvPr id="16" name="Divisa 15"/>
            <p:cNvSpPr/>
            <p:nvPr/>
          </p:nvSpPr>
          <p:spPr>
            <a:xfrm>
              <a:off x="2036" y="122396"/>
              <a:ext cx="2481524" cy="99260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Divisa 4"/>
            <p:cNvSpPr/>
            <p:nvPr/>
          </p:nvSpPr>
          <p:spPr>
            <a:xfrm>
              <a:off x="498341" y="122396"/>
              <a:ext cx="1488915" cy="992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kern="1200" dirty="0"/>
                <a:t>Passagem bíblica 1 + indicação da passagem 2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7310439" y="4740647"/>
            <a:ext cx="2625467" cy="1208633"/>
            <a:chOff x="2235408" y="122396"/>
            <a:chExt cx="2481524" cy="992609"/>
          </a:xfrm>
        </p:grpSpPr>
        <p:sp>
          <p:nvSpPr>
            <p:cNvPr id="14" name="Divisa 13"/>
            <p:cNvSpPr/>
            <p:nvPr/>
          </p:nvSpPr>
          <p:spPr>
            <a:xfrm>
              <a:off x="2235408" y="122396"/>
              <a:ext cx="2481524" cy="99260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3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3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Divisa 6"/>
            <p:cNvSpPr/>
            <p:nvPr/>
          </p:nvSpPr>
          <p:spPr>
            <a:xfrm>
              <a:off x="2731713" y="122396"/>
              <a:ext cx="1488915" cy="992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kern="1200" dirty="0"/>
                <a:t>Passagem bíblica 2 + indicação da passagem 3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9543811" y="4740647"/>
            <a:ext cx="2625467" cy="1208633"/>
            <a:chOff x="4468780" y="122396"/>
            <a:chExt cx="2481524" cy="992609"/>
          </a:xfrm>
        </p:grpSpPr>
        <p:sp>
          <p:nvSpPr>
            <p:cNvPr id="12" name="Divisa 11"/>
            <p:cNvSpPr/>
            <p:nvPr/>
          </p:nvSpPr>
          <p:spPr>
            <a:xfrm>
              <a:off x="4468780" y="122396"/>
              <a:ext cx="2481524" cy="99260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5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5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Divisa 8"/>
            <p:cNvSpPr/>
            <p:nvPr/>
          </p:nvSpPr>
          <p:spPr>
            <a:xfrm>
              <a:off x="4965085" y="122396"/>
              <a:ext cx="1488915" cy="992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kern="1200" dirty="0"/>
                <a:t>Passagem bíblica 3 + indicação da passagem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5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24262" y="-27384"/>
            <a:ext cx="11022331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300" b="1" dirty="0">
                <a:solidFill>
                  <a:srgbClr val="0070C0"/>
                </a:solidFill>
              </a:rPr>
              <a:t>Comentário e pergunta </a:t>
            </a:r>
            <a:r>
              <a:rPr lang="pt-BR" sz="4300" b="1" dirty="0">
                <a:solidFill>
                  <a:srgbClr val="660066"/>
                </a:solidFill>
              </a:rPr>
              <a:t>seguinte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l="30616" t="57457" r="28044" b="4847"/>
          <a:stretch/>
        </p:blipFill>
        <p:spPr>
          <a:xfrm>
            <a:off x="4874766" y="910642"/>
            <a:ext cx="7366447" cy="359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433432" y="4665910"/>
            <a:ext cx="2803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Comentário sobre a passagem bíblica em estudo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437928" y="5795972"/>
            <a:ext cx="280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bíblica seguinte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9437928" y="6444044"/>
            <a:ext cx="280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Pergunta seguinte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7200726" y="3933056"/>
            <a:ext cx="2592288" cy="100811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>
            <a:off x="9648998" y="4221088"/>
            <a:ext cx="288032" cy="157488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5760566" y="4370040"/>
            <a:ext cx="4032448" cy="222295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67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CASAMENTO PLANO DE DEUS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034" y="-27384"/>
            <a:ext cx="48768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553" y="6300609"/>
            <a:ext cx="4910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Eras Bold ITC" pitchFamily="34" charset="0"/>
              </a:rPr>
              <a:t>Associação Paulistana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312294" y="-99392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70C0"/>
                </a:solidFill>
              </a:rPr>
              <a:t>Diferenciação por </a:t>
            </a:r>
            <a:r>
              <a:rPr lang="pt-BR" sz="5400" b="1" dirty="0">
                <a:solidFill>
                  <a:srgbClr val="660066"/>
                </a:solidFill>
              </a:rPr>
              <a:t>cores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2528" t="66312" r="31231" b="7419"/>
          <a:stretch/>
        </p:blipFill>
        <p:spPr>
          <a:xfrm>
            <a:off x="4907958" y="980728"/>
            <a:ext cx="7261319" cy="309634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54282" t="74046" r="44276" b="24782"/>
          <a:stretch/>
        </p:blipFill>
        <p:spPr>
          <a:xfrm>
            <a:off x="5112494" y="5589240"/>
            <a:ext cx="561156" cy="3647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33396" t="67226" r="64946" b="31512"/>
          <a:stretch/>
        </p:blipFill>
        <p:spPr>
          <a:xfrm>
            <a:off x="5112494" y="5013176"/>
            <a:ext cx="631622" cy="38446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673650" y="4869160"/>
            <a:ext cx="62796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0B0F0"/>
                </a:solidFill>
              </a:rPr>
              <a:t>Azul</a:t>
            </a:r>
            <a:r>
              <a:rPr lang="pt-BR" sz="3600" dirty="0">
                <a:solidFill>
                  <a:srgbClr val="00B0F0"/>
                </a:solidFill>
              </a:rPr>
              <a:t> = </a:t>
            </a:r>
            <a:r>
              <a:rPr lang="pt-BR" sz="3600" i="1" dirty="0">
                <a:solidFill>
                  <a:srgbClr val="00B0F0"/>
                </a:solidFill>
              </a:rPr>
              <a:t>Ouvindo a Voz de Deus</a:t>
            </a:r>
          </a:p>
          <a:p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Cinza</a:t>
            </a: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</a:t>
            </a:r>
            <a:r>
              <a:rPr lang="pt-BR" sz="3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Revelações de Esperança</a:t>
            </a:r>
          </a:p>
          <a:p>
            <a:endParaRPr lang="pt-BR" sz="3600" dirty="0"/>
          </a:p>
        </p:txBody>
      </p:sp>
      <p:cxnSp>
        <p:nvCxnSpPr>
          <p:cNvPr id="11" name="Conector reto 10"/>
          <p:cNvCxnSpPr/>
          <p:nvPr/>
        </p:nvCxnSpPr>
        <p:spPr>
          <a:xfrm>
            <a:off x="5256510" y="1250698"/>
            <a:ext cx="792088" cy="3762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5544542" y="1250698"/>
            <a:ext cx="1656184" cy="4520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6858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395</Words>
  <Application>Microsoft Macintosh PowerPoint</Application>
  <PresentationFormat>Personalizar</PresentationFormat>
  <Paragraphs>86</Paragraphs>
  <Slides>25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Copperplate Gothic Bold</vt:lpstr>
      <vt:lpstr>Cordia New</vt:lpstr>
      <vt:lpstr>Eras Bold ITC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Thendyson e Cintia</dc:creator>
  <cp:lastModifiedBy>Microsoft Office User</cp:lastModifiedBy>
  <cp:revision>35</cp:revision>
  <dcterms:created xsi:type="dcterms:W3CDTF">2019-03-11T12:45:05Z</dcterms:created>
  <dcterms:modified xsi:type="dcterms:W3CDTF">2019-03-16T19:56:21Z</dcterms:modified>
</cp:coreProperties>
</file>